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636"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870941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c55512701_2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c55512701_2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79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d6011c71c_8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d6011c71c_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건축이 가능한 지역에선 건물 밑에 초록색으로 뜬다. </a:t>
            </a:r>
            <a:endParaRPr/>
          </a:p>
          <a:p>
            <a:pPr marL="0" lvl="0" indent="0" algn="l" rtl="0">
              <a:spcBef>
                <a:spcPts val="0"/>
              </a:spcBef>
              <a:spcAft>
                <a:spcPts val="0"/>
              </a:spcAft>
              <a:buNone/>
            </a:pPr>
            <a:r>
              <a:rPr lang="ko"/>
              <a:t>건물을 누른상태에서 드래그해서 위치를 옮길 수 있다.</a:t>
            </a:r>
            <a:endParaRPr/>
          </a:p>
        </p:txBody>
      </p:sp>
    </p:spTree>
    <p:extLst>
      <p:ext uri="{BB962C8B-B14F-4D97-AF65-F5344CB8AC3E}">
        <p14:creationId xmlns:p14="http://schemas.microsoft.com/office/powerpoint/2010/main" val="4096888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d6011c71c_14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d6011c71c_14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410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d6011c71c_8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d6011c71c_8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889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d6011c71c_8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d6011c71c_8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968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6011c71c_8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6011c71c_8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중요한건 아니고 건물레벨이 늘어날수록 자원과 시간이 많이 필요하다는 것을 보여주기 위함의 도표이다.</a:t>
            </a:r>
            <a:endParaRPr/>
          </a:p>
          <a:p>
            <a:pPr marL="0" lvl="0" indent="0" algn="l" rtl="0">
              <a:spcBef>
                <a:spcPts val="0"/>
              </a:spcBef>
              <a:spcAft>
                <a:spcPts val="0"/>
              </a:spcAft>
              <a:buNone/>
            </a:pPr>
            <a:endParaRPr/>
          </a:p>
          <a:p>
            <a:pPr marL="0" lvl="0" indent="0" algn="l" rtl="0">
              <a:spcBef>
                <a:spcPts val="0"/>
              </a:spcBef>
              <a:spcAft>
                <a:spcPts val="0"/>
              </a:spcAft>
              <a:buNone/>
            </a:pPr>
            <a:r>
              <a:rPr lang="ko"/>
              <a:t>재미있는 것은 청동기 중반부터 필요한 자원의 양은 늘어나지만 그 자원의 증가율은 50%대로 고정되어 있다.   </a:t>
            </a:r>
            <a:endParaRPr/>
          </a:p>
        </p:txBody>
      </p:sp>
    </p:spTree>
    <p:extLst>
      <p:ext uri="{BB962C8B-B14F-4D97-AF65-F5344CB8AC3E}">
        <p14:creationId xmlns:p14="http://schemas.microsoft.com/office/powerpoint/2010/main" val="3818150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d6011c71c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d6011c71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796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d6011c71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d6011c71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94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d6011c71c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d6011c71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722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d6011c71c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d6011c71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37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d6011c71c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d6011c71c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5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7c55512701_2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7c55512701_2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608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d6011c71c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d6011c71c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758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d6011c71c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d6011c71c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906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c55512701_2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c55512701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181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c55512701_2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c55512701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540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6d6011c71c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6d6011c71c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477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d6011c71c_15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6d6011c71c_15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299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c55512701_2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7c55512701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537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7c55512701_2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7c55512701_2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579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6d6011c71c_8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6d6011c71c_8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66700" lvl="0" indent="127000" algn="l" rtl="0">
              <a:lnSpc>
                <a:spcPct val="80000"/>
              </a:lnSpc>
              <a:spcBef>
                <a:spcPts val="1200"/>
              </a:spcBef>
              <a:spcAft>
                <a:spcPts val="0"/>
              </a:spcAft>
              <a:buClr>
                <a:schemeClr val="dk1"/>
              </a:buClr>
              <a:buSzPts val="1100"/>
              <a:buFont typeface="Arial"/>
              <a:buNone/>
            </a:pPr>
            <a:r>
              <a:rPr lang="ko"/>
              <a:t>지도자 A가 같은 연맹의 지도자 B에게 자신의 사령관과 병사들을 일부 파견하여 머물게 하는 시스템.</a:t>
            </a:r>
            <a:endParaRPr/>
          </a:p>
          <a:p>
            <a:pPr marL="266700" lvl="0" indent="0" algn="l" rtl="0">
              <a:lnSpc>
                <a:spcPct val="80000"/>
              </a:lnSpc>
              <a:spcBef>
                <a:spcPts val="1200"/>
              </a:spcBef>
              <a:spcAft>
                <a:spcPts val="0"/>
              </a:spcAft>
              <a:buClr>
                <a:schemeClr val="dk1"/>
              </a:buClr>
              <a:buSzPts val="1100"/>
              <a:buFont typeface="Arial"/>
              <a:buNone/>
            </a:pPr>
            <a:r>
              <a:rPr lang="ko"/>
              <a:t>지도자 A가 직접 회수하거나 지도자 B가 연맹 센터를 통해 해산하기 전 까지는 계속 주둔하고 있는다.</a:t>
            </a:r>
            <a:endParaRPr/>
          </a:p>
          <a:p>
            <a:pPr marL="266700" lvl="0" indent="0" algn="l" rtl="0">
              <a:lnSpc>
                <a:spcPct val="80000"/>
              </a:lnSpc>
              <a:spcBef>
                <a:spcPts val="1200"/>
              </a:spcBef>
              <a:spcAft>
                <a:spcPts val="1200"/>
              </a:spcAft>
              <a:buNone/>
            </a:pPr>
            <a:r>
              <a:rPr lang="ko"/>
              <a:t>지도자 B의 성이 공격받을 때 같이 싸운다.</a:t>
            </a:r>
            <a:endParaRPr/>
          </a:p>
        </p:txBody>
      </p:sp>
    </p:spTree>
    <p:extLst>
      <p:ext uri="{BB962C8B-B14F-4D97-AF65-F5344CB8AC3E}">
        <p14:creationId xmlns:p14="http://schemas.microsoft.com/office/powerpoint/2010/main" val="1787924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d6011c71c_1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d6011c71c_1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15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6d6011c71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6d6011c7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광할한 맵에서 내정을 통해 영지를 성장시키고 다른플레이어와 전투를 벌이는 전략게임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68681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55512701_2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55512701_2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66700" lvl="0" indent="127000" algn="l" rtl="0">
              <a:lnSpc>
                <a:spcPct val="115000"/>
              </a:lnSpc>
              <a:spcBef>
                <a:spcPts val="1200"/>
              </a:spcBef>
              <a:spcAft>
                <a:spcPts val="1200"/>
              </a:spcAft>
              <a:buNone/>
            </a:pPr>
            <a:r>
              <a:rPr lang="ko"/>
              <a:t>지도자 A가 지원 대상인 행위(건축, 병사 치료, 기술 연구)를 했을 때, 지도자 A가 연맹 지원 요청 버튼이나 아이콘을 누르면 연맹원 전원에게 지원 요청 메시지가 뜨며, 연맹원들이 지원 버튼이나 아이콘을 누르면 지원 횟수*Xm 혹은 대상 소모 시간의 Y% 중 더 큰 값으로 소모 시간을 감소시킨다.</a:t>
            </a:r>
            <a:endParaRPr/>
          </a:p>
        </p:txBody>
      </p:sp>
    </p:spTree>
    <p:extLst>
      <p:ext uri="{BB962C8B-B14F-4D97-AF65-F5344CB8AC3E}">
        <p14:creationId xmlns:p14="http://schemas.microsoft.com/office/powerpoint/2010/main" val="792823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6d6011c71c_1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6d6011c71c_1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432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d6011c71c_14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d6011c71c_1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865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7c55512701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7c55512701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400">
                <a:solidFill>
                  <a:schemeClr val="dk1"/>
                </a:solidFill>
              </a:rPr>
              <a:t>시간과 돈을 많이 들이는 것 이외에 빠르게 성장할 수 있는 방법이 없음)</a:t>
            </a:r>
            <a:endParaRPr sz="14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21986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6d6011c71c_14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6d6011c71c_1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662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c55512701_2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c55512701_2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028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c55512701_2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7c55512701_2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454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7c55512701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g7c55512701_3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2857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7c55512701_2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7c55512701_2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05397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7c55512701_2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7c55512701_2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3364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d6011c71c_1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d6011c71c_1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다음은 게임의 흐름입니다.</a:t>
            </a:r>
            <a:endParaRPr/>
          </a:p>
          <a:p>
            <a:pPr marL="0" lvl="0" indent="0" algn="l" rtl="0">
              <a:spcBef>
                <a:spcPts val="0"/>
              </a:spcBef>
              <a:spcAft>
                <a:spcPts val="0"/>
              </a:spcAft>
              <a:buNone/>
            </a:pPr>
            <a:r>
              <a:rPr lang="ko"/>
              <a:t>게임의 대략적인 시스템과 흐름을 알 수 있는 튜토리얼을 완료한 후에 유저들은 본격적으로 성장을 하기 위한 행동을 취해야 합니다.</a:t>
            </a:r>
            <a:endParaRPr/>
          </a:p>
          <a:p>
            <a:pPr marL="0" lvl="0" indent="0" algn="l" rtl="0">
              <a:spcBef>
                <a:spcPts val="0"/>
              </a:spcBef>
              <a:spcAft>
                <a:spcPts val="0"/>
              </a:spcAft>
              <a:buNone/>
            </a:pPr>
            <a:endParaRPr/>
          </a:p>
          <a:p>
            <a:pPr marL="0" lvl="0" indent="0" algn="l" rtl="0">
              <a:spcBef>
                <a:spcPts val="0"/>
              </a:spcBef>
              <a:spcAft>
                <a:spcPts val="0"/>
              </a:spcAft>
              <a:buNone/>
            </a:pPr>
            <a:r>
              <a:rPr lang="ko"/>
              <a:t>크게 내정활동과 정복활동으로 나뉩니다.</a:t>
            </a:r>
            <a:endParaRPr/>
          </a:p>
          <a:p>
            <a:pPr marL="0" lvl="0" indent="0" algn="l" rtl="0">
              <a:spcBef>
                <a:spcPts val="0"/>
              </a:spcBef>
              <a:spcAft>
                <a:spcPts val="0"/>
              </a:spcAft>
              <a:buNone/>
            </a:pPr>
            <a:r>
              <a:rPr lang="ko"/>
              <a:t>내정활동을 통해서 건물을 업그레이드하고 군사를 모아 영지의 전투력을 상승시킬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자원을 수집하고 건물을 건설하여 군사를 뽑습니다.</a:t>
            </a:r>
            <a:endParaRPr/>
          </a:p>
          <a:p>
            <a:pPr marL="0" lvl="0" indent="0" algn="l" rtl="0">
              <a:spcBef>
                <a:spcPts val="0"/>
              </a:spcBef>
              <a:spcAft>
                <a:spcPts val="0"/>
              </a:spcAft>
              <a:buNone/>
            </a:pPr>
            <a:r>
              <a:rPr lang="ko"/>
              <a:t>연구소에서 새로운 군사를 해금하거나 자원이나 건설의 효율을 증가 시킬 수 있습니다.</a:t>
            </a:r>
            <a:endParaRPr/>
          </a:p>
          <a:p>
            <a:pPr marL="0" lvl="0" indent="0" algn="l" rtl="0">
              <a:spcBef>
                <a:spcPts val="0"/>
              </a:spcBef>
              <a:spcAft>
                <a:spcPts val="0"/>
              </a:spcAft>
              <a:buNone/>
            </a:pPr>
            <a:r>
              <a:rPr lang="ko"/>
              <a:t>그리고 연맹센터를 활용하여  빠르게 성장 할 수 있습니다.</a:t>
            </a:r>
            <a:endParaRPr/>
          </a:p>
          <a:p>
            <a:pPr marL="0" lvl="0" indent="0" algn="l" rtl="0">
              <a:spcBef>
                <a:spcPts val="0"/>
              </a:spcBef>
              <a:spcAft>
                <a:spcPts val="0"/>
              </a:spcAft>
              <a:buNone/>
            </a:pPr>
            <a:endParaRPr/>
          </a:p>
          <a:p>
            <a:pPr marL="0" lvl="0" indent="0" algn="l" rtl="0">
              <a:spcBef>
                <a:spcPts val="0"/>
              </a:spcBef>
              <a:spcAft>
                <a:spcPts val="0"/>
              </a:spcAft>
              <a:buNone/>
            </a:pPr>
            <a:r>
              <a:rPr lang="ko"/>
              <a:t>정복활동에선 정찰을 통해 게임플레이를 지원하는 다양한 아이템을 획득할 수 있으며 </a:t>
            </a:r>
            <a:endParaRPr/>
          </a:p>
          <a:p>
            <a:pPr marL="0" lvl="0" indent="0" algn="l" rtl="0">
              <a:spcBef>
                <a:spcPts val="0"/>
              </a:spcBef>
              <a:spcAft>
                <a:spcPts val="0"/>
              </a:spcAft>
              <a:buNone/>
            </a:pPr>
            <a:r>
              <a:rPr lang="ko"/>
              <a:t>더 높은 생산효율을 가지고 있는 필드의 자원을 채취합니다.</a:t>
            </a:r>
            <a:endParaRPr/>
          </a:p>
          <a:p>
            <a:pPr marL="0" lvl="0" indent="0" algn="l" rtl="0">
              <a:spcBef>
                <a:spcPts val="0"/>
              </a:spcBef>
              <a:spcAft>
                <a:spcPts val="0"/>
              </a:spcAft>
              <a:buNone/>
            </a:pPr>
            <a:endParaRPr/>
          </a:p>
          <a:p>
            <a:pPr marL="0" lvl="0" indent="0" algn="l" rtl="0">
              <a:spcBef>
                <a:spcPts val="0"/>
              </a:spcBef>
              <a:spcAft>
                <a:spcPts val="0"/>
              </a:spcAft>
              <a:buNone/>
            </a:pPr>
            <a:r>
              <a:rPr lang="ko"/>
              <a:t>전투를 통해서 타 플레이어의 자원을 약탈할 수도 있습니다.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09450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7c55512701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g7c55512701_2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9538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7c55512701_2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7c55512701_2_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886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c55512701_2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g7c55512701_2_6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2282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7c55512701_2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g7c55512701_2_5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8287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7c55512701_2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g7c55512701_2_6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181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7c55512701_2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g7c55512701_2_6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055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d6011c71c_1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d6011c71c_1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게임을 첫 시자</a:t>
            </a:r>
            <a:endParaRPr/>
          </a:p>
        </p:txBody>
      </p:sp>
    </p:spTree>
    <p:extLst>
      <p:ext uri="{BB962C8B-B14F-4D97-AF65-F5344CB8AC3E}">
        <p14:creationId xmlns:p14="http://schemas.microsoft.com/office/powerpoint/2010/main" val="2833384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d6011c71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d6011c71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42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c55512701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c55512701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326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d6011c71c_8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d6011c71c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왼쪽 경제,  군사, 장식 3가지 카테고리로 </a:t>
            </a:r>
            <a:endParaRPr/>
          </a:p>
        </p:txBody>
      </p:sp>
    </p:spTree>
    <p:extLst>
      <p:ext uri="{BB962C8B-B14F-4D97-AF65-F5344CB8AC3E}">
        <p14:creationId xmlns:p14="http://schemas.microsoft.com/office/powerpoint/2010/main" val="2773503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d6011c71c_14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d6011c71c_14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831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60.jpg"/><Relationship Id="rId4" Type="http://schemas.openxmlformats.org/officeDocument/2006/relationships/image" Target="../media/image59.jpg"/></Relationships>
</file>

<file path=ppt/slides/_rels/slide3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0" y="0"/>
            <a:ext cx="42570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750" b="1">
                <a:solidFill>
                  <a:srgbClr val="000000"/>
                </a:solidFill>
              </a:rPr>
              <a:t>언리얼을 활용한 VR 게임 크리에이터</a:t>
            </a:r>
            <a:endParaRPr sz="750" b="1">
              <a:solidFill>
                <a:srgbClr val="000000"/>
              </a:solidFill>
            </a:endParaRPr>
          </a:p>
        </p:txBody>
      </p:sp>
      <p:sp>
        <p:nvSpPr>
          <p:cNvPr id="55" name="Google Shape;55;p13"/>
          <p:cNvSpPr txBox="1">
            <a:spLocks noGrp="1"/>
          </p:cNvSpPr>
          <p:nvPr>
            <p:ph type="subTitle" idx="1"/>
          </p:nvPr>
        </p:nvSpPr>
        <p:spPr>
          <a:xfrm>
            <a:off x="4887000" y="0"/>
            <a:ext cx="42570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ko" sz="750" b="1">
                <a:solidFill>
                  <a:srgbClr val="000000"/>
                </a:solidFill>
              </a:rPr>
              <a:t>2020.01.13</a:t>
            </a:r>
            <a:endParaRPr sz="750" b="1">
              <a:solidFill>
                <a:srgbClr val="000000"/>
              </a:solidFill>
            </a:endParaRPr>
          </a:p>
        </p:txBody>
      </p:sp>
      <p:pic>
        <p:nvPicPr>
          <p:cNvPr id="56" name="Google Shape;56;p13"/>
          <p:cNvPicPr preferRelativeResize="0"/>
          <p:nvPr/>
        </p:nvPicPr>
        <p:blipFill>
          <a:blip r:embed="rId3">
            <a:alphaModFix/>
          </a:blip>
          <a:stretch>
            <a:fillRect/>
          </a:stretch>
        </p:blipFill>
        <p:spPr>
          <a:xfrm>
            <a:off x="-828000" y="273880"/>
            <a:ext cx="10799999" cy="4595744"/>
          </a:xfrm>
          <a:prstGeom prst="rect">
            <a:avLst/>
          </a:prstGeom>
          <a:noFill/>
          <a:ln>
            <a:noFill/>
          </a:ln>
          <a:effectLst>
            <a:outerShdw blurRad="142875" dist="47625" dir="5400000" algn="bl" rotWithShape="0">
              <a:srgbClr val="000000">
                <a:alpha val="50000"/>
              </a:srgbClr>
            </a:outerShdw>
          </a:effectLst>
        </p:spPr>
      </p:pic>
      <p:sp>
        <p:nvSpPr>
          <p:cNvPr id="57" name="Google Shape;57;p13"/>
          <p:cNvSpPr/>
          <p:nvPr/>
        </p:nvSpPr>
        <p:spPr>
          <a:xfrm>
            <a:off x="0" y="3607600"/>
            <a:ext cx="3600000" cy="900000"/>
          </a:xfrm>
          <a:prstGeom prst="rect">
            <a:avLst/>
          </a:prstGeom>
          <a:solidFill>
            <a:srgbClr val="FFFFFF">
              <a:alpha val="81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p:nvPr/>
        </p:nvSpPr>
        <p:spPr>
          <a:xfrm>
            <a:off x="90000" y="3696875"/>
            <a:ext cx="3510000" cy="7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t>라이즈 오브 킹덤즈 시스템 분석</a:t>
            </a:r>
            <a:endParaRPr sz="1800" b="1"/>
          </a:p>
          <a:p>
            <a:pPr marL="0" lvl="0" indent="0" algn="l" rtl="0">
              <a:lnSpc>
                <a:spcPct val="50000"/>
              </a:lnSpc>
              <a:spcBef>
                <a:spcPts val="0"/>
              </a:spcBef>
              <a:spcAft>
                <a:spcPts val="0"/>
              </a:spcAft>
              <a:buNone/>
            </a:pPr>
            <a:endParaRPr sz="1800" b="1"/>
          </a:p>
          <a:p>
            <a:pPr marL="0" lvl="0" indent="0" algn="l" rtl="0">
              <a:lnSpc>
                <a:spcPct val="60000"/>
              </a:lnSpc>
              <a:spcBef>
                <a:spcPts val="0"/>
              </a:spcBef>
              <a:spcAft>
                <a:spcPts val="0"/>
              </a:spcAft>
              <a:buNone/>
            </a:pPr>
            <a:r>
              <a:rPr lang="ko" sz="1200" b="1"/>
              <a:t>- 건설 및 아카데미, 연맹 센터 시스템 -</a:t>
            </a:r>
            <a:endParaRPr sz="12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2"/>
          <p:cNvPicPr preferRelativeResize="0"/>
          <p:nvPr/>
        </p:nvPicPr>
        <p:blipFill rotWithShape="1">
          <a:blip r:embed="rId3">
            <a:alphaModFix/>
          </a:blip>
          <a:srcRect l="29968" r="22642"/>
          <a:stretch/>
        </p:blipFill>
        <p:spPr>
          <a:xfrm>
            <a:off x="2483996" y="1676949"/>
            <a:ext cx="2088000" cy="2088000"/>
          </a:xfrm>
          <a:prstGeom prst="rect">
            <a:avLst/>
          </a:prstGeom>
          <a:noFill/>
          <a:ln>
            <a:noFill/>
          </a:ln>
        </p:spPr>
      </p:pic>
      <p:pic>
        <p:nvPicPr>
          <p:cNvPr id="179" name="Google Shape;179;p22"/>
          <p:cNvPicPr preferRelativeResize="0"/>
          <p:nvPr/>
        </p:nvPicPr>
        <p:blipFill rotWithShape="1">
          <a:blip r:embed="rId4">
            <a:alphaModFix/>
          </a:blip>
          <a:srcRect l="26286" r="26291"/>
          <a:stretch/>
        </p:blipFill>
        <p:spPr>
          <a:xfrm>
            <a:off x="316950" y="1676950"/>
            <a:ext cx="2088000" cy="2088000"/>
          </a:xfrm>
          <a:prstGeom prst="rect">
            <a:avLst/>
          </a:prstGeom>
          <a:noFill/>
          <a:ln>
            <a:noFill/>
          </a:ln>
        </p:spPr>
      </p:pic>
      <p:sp>
        <p:nvSpPr>
          <p:cNvPr id="180" name="Google Shape;180;p22"/>
          <p:cNvSpPr/>
          <p:nvPr/>
        </p:nvSpPr>
        <p:spPr>
          <a:xfrm>
            <a:off x="132495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건설 가능한 영지</a:t>
            </a:r>
            <a:endParaRPr sz="800" b="1"/>
          </a:p>
        </p:txBody>
      </p:sp>
      <p:sp>
        <p:nvSpPr>
          <p:cNvPr id="181" name="Google Shape;181;p22"/>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1"/>
                </a:solidFill>
              </a:rPr>
              <a:t>건축 페이지에서 건물을 누르면 </a:t>
            </a:r>
            <a:r>
              <a:rPr lang="ko" sz="1200" b="1">
                <a:solidFill>
                  <a:schemeClr val="dk1"/>
                </a:solidFill>
              </a:rPr>
              <a:t>건물중심에서 가까운 건축 가능한 영토에 자동으로 위치한다.</a:t>
            </a:r>
            <a:endParaRPr sz="1200" b="1">
              <a:solidFill>
                <a:schemeClr val="dk1"/>
              </a:solidFill>
            </a:endParaRPr>
          </a:p>
          <a:p>
            <a:pPr marL="0" lvl="0" indent="0" algn="l" rtl="0">
              <a:spcBef>
                <a:spcPts val="1600"/>
              </a:spcBef>
              <a:spcAft>
                <a:spcPts val="0"/>
              </a:spcAft>
              <a:buNone/>
            </a:pPr>
            <a:r>
              <a:rPr lang="ko" sz="1200" b="1">
                <a:solidFill>
                  <a:schemeClr val="dk1"/>
                </a:solidFill>
              </a:rPr>
              <a:t>버튼을 눌러 건축을 시작하거나 취소할 수 있다.</a:t>
            </a:r>
            <a:endParaRPr sz="1200" b="1">
              <a:solidFill>
                <a:schemeClr val="dk1"/>
              </a:solidFill>
            </a:endParaRPr>
          </a:p>
          <a:p>
            <a:pPr marL="0" lvl="0" indent="0" algn="l" rtl="0">
              <a:spcBef>
                <a:spcPts val="1600"/>
              </a:spcBef>
              <a:spcAft>
                <a:spcPts val="0"/>
              </a:spcAft>
              <a:buNone/>
            </a:pPr>
            <a:endParaRPr sz="1200">
              <a:solidFill>
                <a:schemeClr val="dk1"/>
              </a:solidFill>
            </a:endParaRPr>
          </a:p>
          <a:p>
            <a:pPr marL="0" lvl="0" indent="0" algn="l" rtl="0">
              <a:spcBef>
                <a:spcPts val="1600"/>
              </a:spcBef>
              <a:spcAft>
                <a:spcPts val="0"/>
              </a:spcAft>
              <a:buNone/>
            </a:pPr>
            <a:endParaRPr sz="1200">
              <a:solidFill>
                <a:schemeClr val="dk1"/>
              </a:solidFill>
            </a:endParaRPr>
          </a:p>
          <a:p>
            <a:pPr marL="0" lvl="0" indent="0" algn="l" rtl="0">
              <a:spcBef>
                <a:spcPts val="0"/>
              </a:spcBef>
              <a:spcAft>
                <a:spcPts val="0"/>
              </a:spcAft>
              <a:buNone/>
            </a:pPr>
            <a:r>
              <a:rPr lang="ko" sz="1200" b="1">
                <a:solidFill>
                  <a:schemeClr val="dk1"/>
                </a:solidFill>
              </a:rPr>
              <a:t>영지내의 건물을 클릭하면 건물의 기능을 사용하거나 업그레이드를 할 수 있다.</a:t>
            </a:r>
            <a:endParaRPr sz="1200">
              <a:solidFill>
                <a:schemeClr val="dk1"/>
              </a:solidFill>
              <a:highlight>
                <a:schemeClr val="lt1"/>
              </a:highlight>
            </a:endParaRPr>
          </a:p>
        </p:txBody>
      </p:sp>
      <p:sp>
        <p:nvSpPr>
          <p:cNvPr id="182" name="Google Shape;182;p22"/>
          <p:cNvSpPr/>
          <p:nvPr/>
        </p:nvSpPr>
        <p:spPr>
          <a:xfrm>
            <a:off x="1135950" y="3156400"/>
            <a:ext cx="450000" cy="45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2"/>
          <p:cNvCxnSpPr>
            <a:stCxn id="182" idx="3"/>
            <a:endCxn id="180" idx="0"/>
          </p:cNvCxnSpPr>
          <p:nvPr/>
        </p:nvCxnSpPr>
        <p:spPr>
          <a:xfrm>
            <a:off x="1585950" y="3381400"/>
            <a:ext cx="279000" cy="687000"/>
          </a:xfrm>
          <a:prstGeom prst="bentConnector2">
            <a:avLst/>
          </a:prstGeom>
          <a:noFill/>
          <a:ln w="19050" cap="flat" cmpd="sng">
            <a:solidFill>
              <a:srgbClr val="FF0000"/>
            </a:solidFill>
            <a:prstDash val="solid"/>
            <a:round/>
            <a:headEnd type="none" w="med" len="med"/>
            <a:tailEnd type="none" w="med" len="med"/>
          </a:ln>
        </p:spPr>
      </p:cxnSp>
      <p:sp>
        <p:nvSpPr>
          <p:cNvPr id="184" name="Google Shape;184;p22"/>
          <p:cNvSpPr/>
          <p:nvPr/>
        </p:nvSpPr>
        <p:spPr>
          <a:xfrm>
            <a:off x="2988000" y="3888350"/>
            <a:ext cx="108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건물 사용 및 업그레이드 버튼</a:t>
            </a:r>
            <a:endParaRPr sz="800" b="1"/>
          </a:p>
        </p:txBody>
      </p:sp>
      <p:sp>
        <p:nvSpPr>
          <p:cNvPr id="185" name="Google Shape;185;p22"/>
          <p:cNvSpPr/>
          <p:nvPr/>
        </p:nvSpPr>
        <p:spPr>
          <a:xfrm>
            <a:off x="2988000" y="2362525"/>
            <a:ext cx="1080000" cy="10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2"/>
          <p:cNvCxnSpPr>
            <a:stCxn id="185" idx="2"/>
            <a:endCxn id="184" idx="0"/>
          </p:cNvCxnSpPr>
          <p:nvPr/>
        </p:nvCxnSpPr>
        <p:spPr>
          <a:xfrm rot="-5400000" flipH="1">
            <a:off x="3305400" y="3665125"/>
            <a:ext cx="445800" cy="600"/>
          </a:xfrm>
          <a:prstGeom prst="bentConnector3">
            <a:avLst>
              <a:gd name="adj1" fmla="val 50003"/>
            </a:avLst>
          </a:prstGeom>
          <a:noFill/>
          <a:ln w="19050" cap="flat" cmpd="sng">
            <a:solidFill>
              <a:srgbClr val="FF0000"/>
            </a:solidFill>
            <a:prstDash val="solid"/>
            <a:round/>
            <a:headEnd type="none" w="med" len="med"/>
            <a:tailEnd type="none" w="med" len="med"/>
          </a:ln>
        </p:spPr>
      </p:cxnSp>
      <p:sp>
        <p:nvSpPr>
          <p:cNvPr id="187" name="Google Shape;187;p22"/>
          <p:cNvSpPr/>
          <p:nvPr/>
        </p:nvSpPr>
        <p:spPr>
          <a:xfrm>
            <a:off x="911250" y="2751225"/>
            <a:ext cx="90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316950" y="3888350"/>
            <a:ext cx="72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건축 취소 /시작 버튼</a:t>
            </a:r>
            <a:endParaRPr sz="800" b="1"/>
          </a:p>
        </p:txBody>
      </p:sp>
      <p:cxnSp>
        <p:nvCxnSpPr>
          <p:cNvPr id="189" name="Google Shape;189;p22"/>
          <p:cNvCxnSpPr>
            <a:stCxn id="187" idx="1"/>
            <a:endCxn id="188" idx="0"/>
          </p:cNvCxnSpPr>
          <p:nvPr/>
        </p:nvCxnSpPr>
        <p:spPr>
          <a:xfrm flipH="1">
            <a:off x="676950" y="2931225"/>
            <a:ext cx="234300" cy="957000"/>
          </a:xfrm>
          <a:prstGeom prst="bentConnector2">
            <a:avLst/>
          </a:prstGeom>
          <a:noFill/>
          <a:ln w="19050" cap="flat" cmpd="sng">
            <a:solidFill>
              <a:srgbClr val="FF0000"/>
            </a:solidFill>
            <a:prstDash val="solid"/>
            <a:round/>
            <a:headEnd type="none" w="med" len="med"/>
            <a:tailEnd type="none" w="med" len="med"/>
          </a:ln>
        </p:spPr>
      </p:cxnSp>
      <p:cxnSp>
        <p:nvCxnSpPr>
          <p:cNvPr id="190" name="Google Shape;190;p22"/>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91" name="Google Shape;191;p22"/>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solidFill>
                  <a:schemeClr val="dk1"/>
                </a:solidFill>
              </a:rPr>
              <a:t>건축</a:t>
            </a:r>
            <a:endParaRPr sz="11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3"/>
          <p:cNvPicPr preferRelativeResize="0"/>
          <p:nvPr/>
        </p:nvPicPr>
        <p:blipFill rotWithShape="1">
          <a:blip r:embed="rId3">
            <a:alphaModFix/>
          </a:blip>
          <a:srcRect l="43457" r="9147"/>
          <a:stretch/>
        </p:blipFill>
        <p:spPr>
          <a:xfrm>
            <a:off x="545248" y="1691575"/>
            <a:ext cx="2088000" cy="2088000"/>
          </a:xfrm>
          <a:prstGeom prst="rect">
            <a:avLst/>
          </a:prstGeom>
          <a:noFill/>
          <a:ln>
            <a:noFill/>
          </a:ln>
        </p:spPr>
      </p:pic>
      <p:pic>
        <p:nvPicPr>
          <p:cNvPr id="197" name="Google Shape;197;p23"/>
          <p:cNvPicPr preferRelativeResize="0"/>
          <p:nvPr/>
        </p:nvPicPr>
        <p:blipFill rotWithShape="1">
          <a:blip r:embed="rId4">
            <a:alphaModFix/>
          </a:blip>
          <a:srcRect l="20403" t="7904" r="15374" b="7735"/>
          <a:stretch/>
        </p:blipFill>
        <p:spPr>
          <a:xfrm>
            <a:off x="2292699" y="2362375"/>
            <a:ext cx="2279302" cy="1417200"/>
          </a:xfrm>
          <a:prstGeom prst="rect">
            <a:avLst/>
          </a:prstGeom>
          <a:noFill/>
          <a:ln>
            <a:noFill/>
          </a:ln>
        </p:spPr>
      </p:pic>
      <p:sp>
        <p:nvSpPr>
          <p:cNvPr id="198" name="Google Shape;198;p23"/>
          <p:cNvSpPr/>
          <p:nvPr/>
        </p:nvSpPr>
        <p:spPr>
          <a:xfrm>
            <a:off x="2292709" y="2362525"/>
            <a:ext cx="2279400" cy="1417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3"/>
          <p:cNvPicPr preferRelativeResize="0"/>
          <p:nvPr/>
        </p:nvPicPr>
        <p:blipFill rotWithShape="1">
          <a:blip r:embed="rId5">
            <a:alphaModFix/>
          </a:blip>
          <a:srcRect l="48700" t="61922" r="41530" b="17387"/>
          <a:stretch/>
        </p:blipFill>
        <p:spPr>
          <a:xfrm>
            <a:off x="316950" y="1548525"/>
            <a:ext cx="540000" cy="541976"/>
          </a:xfrm>
          <a:prstGeom prst="rect">
            <a:avLst/>
          </a:prstGeom>
          <a:noFill/>
          <a:ln>
            <a:noFill/>
          </a:ln>
        </p:spPr>
      </p:pic>
      <p:sp>
        <p:nvSpPr>
          <p:cNvPr id="200" name="Google Shape;200;p23"/>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b="1">
                <a:solidFill>
                  <a:schemeClr val="dk1"/>
                </a:solidFill>
              </a:rPr>
              <a:t>건물 업그레이드를 통해 건물 기능과 효율을 증가시키고 전체 전투력을 상승시킬 수 있다.</a:t>
            </a:r>
            <a:endParaRPr sz="1200" b="1">
              <a:solidFill>
                <a:schemeClr val="dk1"/>
              </a:solidFill>
            </a:endParaRPr>
          </a:p>
          <a:p>
            <a:pPr marL="0" lvl="0" indent="0" algn="l" rtl="0">
              <a:spcBef>
                <a:spcPts val="1600"/>
              </a:spcBef>
              <a:spcAft>
                <a:spcPts val="0"/>
              </a:spcAft>
              <a:buNone/>
            </a:pPr>
            <a:r>
              <a:rPr lang="ko" sz="1200">
                <a:solidFill>
                  <a:schemeClr val="dk1"/>
                </a:solidFill>
              </a:rPr>
              <a:t>건물을 업그레이드 시키는 방법은 </a:t>
            </a:r>
            <a:r>
              <a:rPr lang="ko" sz="1200" b="1">
                <a:solidFill>
                  <a:schemeClr val="dk1"/>
                </a:solidFill>
              </a:rPr>
              <a:t>생산 활동 상태가 아닌 건물을 클릭했을 때 나타나는 업그레이드 버튼을 클릭</a:t>
            </a:r>
            <a:r>
              <a:rPr lang="ko" sz="1200">
                <a:solidFill>
                  <a:schemeClr val="dk1"/>
                </a:solidFill>
              </a:rPr>
              <a:t>하면 된다.</a:t>
            </a:r>
            <a:endParaRPr sz="1200">
              <a:solidFill>
                <a:schemeClr val="dk1"/>
              </a:solidFill>
            </a:endParaRPr>
          </a:p>
          <a:p>
            <a:pPr marL="0" lvl="0" indent="0" algn="l" rtl="0">
              <a:spcBef>
                <a:spcPts val="1600"/>
              </a:spcBef>
              <a:spcAft>
                <a:spcPts val="0"/>
              </a:spcAft>
              <a:buNone/>
            </a:pPr>
            <a:endParaRPr sz="1200">
              <a:solidFill>
                <a:schemeClr val="dk1"/>
              </a:solidFill>
            </a:endParaRPr>
          </a:p>
          <a:p>
            <a:pPr marL="0" lvl="0" indent="0" algn="l" rtl="0">
              <a:lnSpc>
                <a:spcPct val="100000"/>
              </a:lnSpc>
              <a:spcBef>
                <a:spcPts val="1600"/>
              </a:spcBef>
              <a:spcAft>
                <a:spcPts val="1600"/>
              </a:spcAft>
              <a:buNone/>
            </a:pPr>
            <a:endParaRPr sz="1200" b="1">
              <a:solidFill>
                <a:schemeClr val="dk1"/>
              </a:solidFill>
            </a:endParaRPr>
          </a:p>
        </p:txBody>
      </p:sp>
      <p:cxnSp>
        <p:nvCxnSpPr>
          <p:cNvPr id="201" name="Google Shape;201;p23"/>
          <p:cNvCxnSpPr>
            <a:stCxn id="202" idx="0"/>
            <a:endCxn id="203" idx="1"/>
          </p:cNvCxnSpPr>
          <p:nvPr/>
        </p:nvCxnSpPr>
        <p:spPr>
          <a:xfrm rot="10800000" flipH="1">
            <a:off x="586800" y="1463525"/>
            <a:ext cx="383700" cy="90000"/>
          </a:xfrm>
          <a:prstGeom prst="bentConnector3">
            <a:avLst>
              <a:gd name="adj1" fmla="val 50000"/>
            </a:avLst>
          </a:prstGeom>
          <a:noFill/>
          <a:ln w="19050" cap="flat" cmpd="sng">
            <a:solidFill>
              <a:srgbClr val="0000FF"/>
            </a:solidFill>
            <a:prstDash val="solid"/>
            <a:round/>
            <a:headEnd type="none" w="med" len="med"/>
            <a:tailEnd type="none" w="med" len="med"/>
          </a:ln>
        </p:spPr>
      </p:cxnSp>
      <p:sp>
        <p:nvSpPr>
          <p:cNvPr id="203" name="Google Shape;203;p23"/>
          <p:cNvSpPr/>
          <p:nvPr/>
        </p:nvSpPr>
        <p:spPr>
          <a:xfrm>
            <a:off x="970500" y="1373525"/>
            <a:ext cx="1008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업그레이드 버튼</a:t>
            </a:r>
            <a:endParaRPr sz="800" b="1"/>
          </a:p>
        </p:txBody>
      </p:sp>
      <p:sp>
        <p:nvSpPr>
          <p:cNvPr id="204" name="Google Shape;204;p23"/>
          <p:cNvSpPr/>
          <p:nvPr/>
        </p:nvSpPr>
        <p:spPr>
          <a:xfrm>
            <a:off x="316950" y="1553525"/>
            <a:ext cx="540000" cy="54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1049250" y="2362525"/>
            <a:ext cx="1080000" cy="10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23"/>
          <p:cNvCxnSpPr>
            <a:stCxn id="205" idx="2"/>
            <a:endCxn id="207" idx="0"/>
          </p:cNvCxnSpPr>
          <p:nvPr/>
        </p:nvCxnSpPr>
        <p:spPr>
          <a:xfrm rot="-5400000" flipH="1">
            <a:off x="1276650" y="3755125"/>
            <a:ext cx="625800" cy="600"/>
          </a:xfrm>
          <a:prstGeom prst="bentConnector3">
            <a:avLst>
              <a:gd name="adj1" fmla="val 50002"/>
            </a:avLst>
          </a:prstGeom>
          <a:noFill/>
          <a:ln w="19050" cap="flat" cmpd="sng">
            <a:solidFill>
              <a:srgbClr val="FF0000"/>
            </a:solidFill>
            <a:prstDash val="solid"/>
            <a:round/>
            <a:headEnd type="none" w="med" len="med"/>
            <a:tailEnd type="none" w="med" len="med"/>
          </a:ln>
        </p:spPr>
      </p:cxnSp>
      <p:sp>
        <p:nvSpPr>
          <p:cNvPr id="207" name="Google Shape;207;p23"/>
          <p:cNvSpPr/>
          <p:nvPr/>
        </p:nvSpPr>
        <p:spPr>
          <a:xfrm>
            <a:off x="104955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건물 가속 버튼</a:t>
            </a:r>
            <a:endParaRPr sz="800" b="1"/>
          </a:p>
        </p:txBody>
      </p:sp>
      <p:cxnSp>
        <p:nvCxnSpPr>
          <p:cNvPr id="208" name="Google Shape;208;p23"/>
          <p:cNvCxnSpPr>
            <a:stCxn id="198" idx="2"/>
            <a:endCxn id="209" idx="0"/>
          </p:cNvCxnSpPr>
          <p:nvPr/>
        </p:nvCxnSpPr>
        <p:spPr>
          <a:xfrm rot="-5400000" flipH="1">
            <a:off x="3378409" y="3833725"/>
            <a:ext cx="108600" cy="600"/>
          </a:xfrm>
          <a:prstGeom prst="bentConnector3">
            <a:avLst>
              <a:gd name="adj1" fmla="val 50012"/>
            </a:avLst>
          </a:prstGeom>
          <a:noFill/>
          <a:ln w="19050" cap="flat" cmpd="sng">
            <a:solidFill>
              <a:srgbClr val="FF0000"/>
            </a:solidFill>
            <a:prstDash val="solid"/>
            <a:round/>
            <a:headEnd type="none" w="med" len="med"/>
            <a:tailEnd type="none" w="med" len="med"/>
          </a:ln>
        </p:spPr>
      </p:cxnSp>
      <p:sp>
        <p:nvSpPr>
          <p:cNvPr id="209" name="Google Shape;209;p23"/>
          <p:cNvSpPr/>
          <p:nvPr/>
        </p:nvSpPr>
        <p:spPr>
          <a:xfrm>
            <a:off x="2892338" y="3888350"/>
            <a:ext cx="108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건물을 업그레이드 하기 위한 조건</a:t>
            </a:r>
            <a:endParaRPr sz="800" b="1"/>
          </a:p>
        </p:txBody>
      </p:sp>
      <p:cxnSp>
        <p:nvCxnSpPr>
          <p:cNvPr id="210" name="Google Shape;210;p23"/>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211" name="Google Shape;211;p23"/>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업그레이드</a:t>
            </a:r>
            <a:endParaRPr sz="11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4"/>
          <p:cNvPicPr preferRelativeResize="0"/>
          <p:nvPr/>
        </p:nvPicPr>
        <p:blipFill rotWithShape="1">
          <a:blip r:embed="rId3">
            <a:alphaModFix/>
          </a:blip>
          <a:srcRect l="20403" t="7904" r="15374" b="7735"/>
          <a:stretch/>
        </p:blipFill>
        <p:spPr>
          <a:xfrm>
            <a:off x="1612275" y="1939307"/>
            <a:ext cx="2959726" cy="1840268"/>
          </a:xfrm>
          <a:prstGeom prst="rect">
            <a:avLst/>
          </a:prstGeom>
          <a:noFill/>
          <a:ln>
            <a:noFill/>
          </a:ln>
        </p:spPr>
      </p:pic>
      <p:sp>
        <p:nvSpPr>
          <p:cNvPr id="217" name="Google Shape;217;p24"/>
          <p:cNvSpPr/>
          <p:nvPr/>
        </p:nvSpPr>
        <p:spPr>
          <a:xfrm>
            <a:off x="1612372" y="1939538"/>
            <a:ext cx="2959800" cy="184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4"/>
          <p:cNvPicPr preferRelativeResize="0"/>
          <p:nvPr/>
        </p:nvPicPr>
        <p:blipFill rotWithShape="1">
          <a:blip r:embed="rId4">
            <a:alphaModFix/>
          </a:blip>
          <a:srcRect l="41922" t="73945" r="21493" b="11918"/>
          <a:stretch/>
        </p:blipFill>
        <p:spPr>
          <a:xfrm>
            <a:off x="316950" y="1691575"/>
            <a:ext cx="2959726" cy="541976"/>
          </a:xfrm>
          <a:prstGeom prst="rect">
            <a:avLst/>
          </a:prstGeom>
          <a:noFill/>
          <a:ln>
            <a:noFill/>
          </a:ln>
        </p:spPr>
      </p:pic>
      <p:sp>
        <p:nvSpPr>
          <p:cNvPr id="219" name="Google Shape;219;p24"/>
          <p:cNvSpPr/>
          <p:nvPr/>
        </p:nvSpPr>
        <p:spPr>
          <a:xfrm>
            <a:off x="316950" y="1691575"/>
            <a:ext cx="2959800" cy="54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24"/>
          <p:cNvCxnSpPr>
            <a:endCxn id="221" idx="1"/>
          </p:cNvCxnSpPr>
          <p:nvPr/>
        </p:nvCxnSpPr>
        <p:spPr>
          <a:xfrm rot="-5400000">
            <a:off x="738750" y="1470875"/>
            <a:ext cx="239100" cy="224400"/>
          </a:xfrm>
          <a:prstGeom prst="bentConnector2">
            <a:avLst/>
          </a:prstGeom>
          <a:noFill/>
          <a:ln w="19050" cap="flat" cmpd="sng">
            <a:solidFill>
              <a:srgbClr val="0000FF"/>
            </a:solidFill>
            <a:prstDash val="solid"/>
            <a:round/>
            <a:headEnd type="none" w="med" len="med"/>
            <a:tailEnd type="none" w="med" len="med"/>
          </a:ln>
        </p:spPr>
      </p:cxnSp>
      <p:sp>
        <p:nvSpPr>
          <p:cNvPr id="221" name="Google Shape;221;p24"/>
          <p:cNvSpPr/>
          <p:nvPr/>
        </p:nvSpPr>
        <p:spPr>
          <a:xfrm>
            <a:off x="970500" y="1373525"/>
            <a:ext cx="126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즉시 완료/ 계속 버튼</a:t>
            </a:r>
            <a:endParaRPr sz="800" b="1"/>
          </a:p>
        </p:txBody>
      </p:sp>
      <p:sp>
        <p:nvSpPr>
          <p:cNvPr id="222" name="Google Shape;222;p24"/>
          <p:cNvSpPr/>
          <p:nvPr/>
        </p:nvSpPr>
        <p:spPr>
          <a:xfrm>
            <a:off x="2815813" y="3888350"/>
            <a:ext cx="108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즉시 업그레이드 버튼</a:t>
            </a:r>
            <a:endParaRPr sz="800" b="1"/>
          </a:p>
        </p:txBody>
      </p:sp>
      <p:cxnSp>
        <p:nvCxnSpPr>
          <p:cNvPr id="223" name="Google Shape;223;p24"/>
          <p:cNvCxnSpPr>
            <a:stCxn id="224" idx="2"/>
          </p:cNvCxnSpPr>
          <p:nvPr/>
        </p:nvCxnSpPr>
        <p:spPr>
          <a:xfrm rot="-5400000" flipH="1">
            <a:off x="3217975" y="3749825"/>
            <a:ext cx="276300" cy="600"/>
          </a:xfrm>
          <a:prstGeom prst="bentConnector3">
            <a:avLst>
              <a:gd name="adj1" fmla="val 50000"/>
            </a:avLst>
          </a:prstGeom>
          <a:noFill/>
          <a:ln w="19050" cap="flat" cmpd="sng">
            <a:solidFill>
              <a:srgbClr val="FF0000"/>
            </a:solidFill>
            <a:prstDash val="solid"/>
            <a:round/>
            <a:headEnd type="none" w="med" len="med"/>
            <a:tailEnd type="none" w="med" len="med"/>
          </a:ln>
        </p:spPr>
      </p:cxnSp>
      <p:sp>
        <p:nvSpPr>
          <p:cNvPr id="224" name="Google Shape;224;p24"/>
          <p:cNvSpPr/>
          <p:nvPr/>
        </p:nvSpPr>
        <p:spPr>
          <a:xfrm>
            <a:off x="2995825" y="3251975"/>
            <a:ext cx="720000" cy="3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b="1"/>
          </a:p>
        </p:txBody>
      </p:sp>
      <p:sp>
        <p:nvSpPr>
          <p:cNvPr id="225" name="Google Shape;225;p24"/>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b="1">
                <a:solidFill>
                  <a:schemeClr val="dk1"/>
                </a:solidFill>
              </a:rPr>
              <a:t>건물을 업그레이드 하기 위해서는 자원과 시간이 필요</a:t>
            </a:r>
            <a:r>
              <a:rPr lang="ko" sz="1200">
                <a:solidFill>
                  <a:schemeClr val="dk1"/>
                </a:solidFill>
              </a:rPr>
              <a:t>하며 다른 건물의 업그레이드 수준을 요구하는 경우도 존재한다.</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ko" sz="1200" b="1">
                <a:solidFill>
                  <a:schemeClr val="dk1"/>
                </a:solidFill>
              </a:rPr>
              <a:t>건물 업그레이드를 하는데 걸리는 시간은 보석과 시간단축 아이템을 사용하여 즉시 건설하거나 걸리는 시간을 줄일 수 있다.</a:t>
            </a:r>
            <a:endParaRPr sz="1200" b="1">
              <a:solidFill>
                <a:schemeClr val="dk1"/>
              </a:solidFill>
            </a:endParaRPr>
          </a:p>
        </p:txBody>
      </p:sp>
      <p:cxnSp>
        <p:nvCxnSpPr>
          <p:cNvPr id="226" name="Google Shape;226;p24"/>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227" name="Google Shape;227;p24"/>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업그레이드</a:t>
            </a:r>
            <a:endParaRPr sz="11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5"/>
          <p:cNvPicPr preferRelativeResize="0"/>
          <p:nvPr/>
        </p:nvPicPr>
        <p:blipFill rotWithShape="1">
          <a:blip r:embed="rId3">
            <a:alphaModFix/>
          </a:blip>
          <a:srcRect l="20374" t="7497" r="15354" b="6915"/>
          <a:stretch/>
        </p:blipFill>
        <p:spPr>
          <a:xfrm>
            <a:off x="316950" y="1553525"/>
            <a:ext cx="2279400" cy="1387800"/>
          </a:xfrm>
          <a:prstGeom prst="rect">
            <a:avLst/>
          </a:prstGeom>
          <a:noFill/>
          <a:ln>
            <a:noFill/>
          </a:ln>
        </p:spPr>
      </p:pic>
      <p:sp>
        <p:nvSpPr>
          <p:cNvPr id="233" name="Google Shape;233;p25"/>
          <p:cNvSpPr/>
          <p:nvPr/>
        </p:nvSpPr>
        <p:spPr>
          <a:xfrm>
            <a:off x="316950" y="1679225"/>
            <a:ext cx="2279400" cy="44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25"/>
          <p:cNvPicPr preferRelativeResize="0"/>
          <p:nvPr/>
        </p:nvPicPr>
        <p:blipFill rotWithShape="1">
          <a:blip r:embed="rId4">
            <a:alphaModFix/>
          </a:blip>
          <a:srcRect l="18634" t="4013" r="13752" b="43933"/>
          <a:stretch/>
        </p:blipFill>
        <p:spPr>
          <a:xfrm>
            <a:off x="1612300" y="2701527"/>
            <a:ext cx="2959800" cy="1080001"/>
          </a:xfrm>
          <a:prstGeom prst="rect">
            <a:avLst/>
          </a:prstGeom>
          <a:noFill/>
          <a:ln>
            <a:noFill/>
          </a:ln>
        </p:spPr>
      </p:pic>
      <p:sp>
        <p:nvSpPr>
          <p:cNvPr id="235" name="Google Shape;235;p25"/>
          <p:cNvSpPr/>
          <p:nvPr/>
        </p:nvSpPr>
        <p:spPr>
          <a:xfrm>
            <a:off x="1612300" y="3050650"/>
            <a:ext cx="2959800" cy="605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1"/>
                </a:solidFill>
              </a:rPr>
              <a:t>건물 업그레이드를 진행하는 동안에는 다른 건물을 업그레이드 할 수 없으며 </a:t>
            </a:r>
            <a:r>
              <a:rPr lang="ko" sz="1200" b="1">
                <a:solidFill>
                  <a:schemeClr val="dk1"/>
                </a:solidFill>
              </a:rPr>
              <a:t>장인의 집이라는 유료아이템을 사용할 경우 한 번에 2채의 건물을 업그레이드 할 수 있다. </a:t>
            </a:r>
            <a:endParaRPr sz="1200" b="1">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ko" sz="1200" b="1">
                <a:solidFill>
                  <a:schemeClr val="dk1"/>
                </a:solidFill>
              </a:rPr>
              <a:t>연맹에 가입되어 있다면 연맹 지원 시스템을 사용하여 건축 시간을 줄일 수 있다. </a:t>
            </a:r>
            <a:endParaRPr sz="1200" b="1">
              <a:solidFill>
                <a:schemeClr val="dk1"/>
              </a:solidFill>
            </a:endParaRPr>
          </a:p>
        </p:txBody>
      </p:sp>
      <p:cxnSp>
        <p:nvCxnSpPr>
          <p:cNvPr id="237" name="Google Shape;237;p25"/>
          <p:cNvCxnSpPr>
            <a:stCxn id="233" idx="0"/>
            <a:endCxn id="238" idx="1"/>
          </p:cNvCxnSpPr>
          <p:nvPr/>
        </p:nvCxnSpPr>
        <p:spPr>
          <a:xfrm rot="-5400000">
            <a:off x="1976100" y="944075"/>
            <a:ext cx="215700" cy="1254600"/>
          </a:xfrm>
          <a:prstGeom prst="bentConnector2">
            <a:avLst/>
          </a:prstGeom>
          <a:noFill/>
          <a:ln w="19050" cap="flat" cmpd="sng">
            <a:solidFill>
              <a:srgbClr val="FF0000"/>
            </a:solidFill>
            <a:prstDash val="solid"/>
            <a:round/>
            <a:headEnd type="none" w="med" len="med"/>
            <a:tailEnd type="none" w="med" len="med"/>
          </a:ln>
        </p:spPr>
      </p:cxnSp>
      <p:sp>
        <p:nvSpPr>
          <p:cNvPr id="238" name="Google Shape;238;p25"/>
          <p:cNvSpPr/>
          <p:nvPr/>
        </p:nvSpPr>
        <p:spPr>
          <a:xfrm>
            <a:off x="2711125" y="1373525"/>
            <a:ext cx="126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업그레이드 중인 건물</a:t>
            </a:r>
            <a:endParaRPr sz="800" b="1"/>
          </a:p>
        </p:txBody>
      </p:sp>
      <p:cxnSp>
        <p:nvCxnSpPr>
          <p:cNvPr id="239" name="Google Shape;239;p25"/>
          <p:cNvCxnSpPr>
            <a:stCxn id="235" idx="2"/>
            <a:endCxn id="240" idx="0"/>
          </p:cNvCxnSpPr>
          <p:nvPr/>
        </p:nvCxnSpPr>
        <p:spPr>
          <a:xfrm rot="-5400000" flipH="1">
            <a:off x="2886550" y="3862000"/>
            <a:ext cx="411900" cy="600"/>
          </a:xfrm>
          <a:prstGeom prst="bentConnector3">
            <a:avLst>
              <a:gd name="adj1" fmla="val 50012"/>
            </a:avLst>
          </a:prstGeom>
          <a:noFill/>
          <a:ln w="19050" cap="flat" cmpd="sng">
            <a:solidFill>
              <a:srgbClr val="FF0000"/>
            </a:solidFill>
            <a:prstDash val="solid"/>
            <a:round/>
            <a:headEnd type="none" w="med" len="med"/>
            <a:tailEnd type="none" w="med" len="med"/>
          </a:ln>
        </p:spPr>
      </p:cxnSp>
      <p:sp>
        <p:nvSpPr>
          <p:cNvPr id="240" name="Google Shape;240;p25"/>
          <p:cNvSpPr/>
          <p:nvPr/>
        </p:nvSpPr>
        <p:spPr>
          <a:xfrm>
            <a:off x="2462200" y="4068350"/>
            <a:ext cx="126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연맹 지원 가능한 목록</a:t>
            </a:r>
            <a:endParaRPr sz="800" b="1"/>
          </a:p>
        </p:txBody>
      </p:sp>
      <p:sp>
        <p:nvSpPr>
          <p:cNvPr id="241" name="Google Shape;241;p25"/>
          <p:cNvSpPr/>
          <p:nvPr/>
        </p:nvSpPr>
        <p:spPr>
          <a:xfrm>
            <a:off x="2711125" y="2234688"/>
            <a:ext cx="126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건설 장인 고용 버튼</a:t>
            </a:r>
            <a:endParaRPr sz="800" b="1"/>
          </a:p>
        </p:txBody>
      </p:sp>
      <p:sp>
        <p:nvSpPr>
          <p:cNvPr id="242" name="Google Shape;242;p25"/>
          <p:cNvSpPr/>
          <p:nvPr/>
        </p:nvSpPr>
        <p:spPr>
          <a:xfrm>
            <a:off x="1953625" y="2234700"/>
            <a:ext cx="6429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b="1"/>
          </a:p>
        </p:txBody>
      </p:sp>
      <p:cxnSp>
        <p:nvCxnSpPr>
          <p:cNvPr id="243" name="Google Shape;243;p25"/>
          <p:cNvCxnSpPr>
            <a:endCxn id="241" idx="1"/>
          </p:cNvCxnSpPr>
          <p:nvPr/>
        </p:nvCxnSpPr>
        <p:spPr>
          <a:xfrm>
            <a:off x="2596525" y="2324088"/>
            <a:ext cx="114600" cy="600"/>
          </a:xfrm>
          <a:prstGeom prst="bentConnector3">
            <a:avLst>
              <a:gd name="adj1" fmla="val 50000"/>
            </a:avLst>
          </a:prstGeom>
          <a:noFill/>
          <a:ln w="19050" cap="flat" cmpd="sng">
            <a:solidFill>
              <a:srgbClr val="0000FF"/>
            </a:solidFill>
            <a:prstDash val="solid"/>
            <a:round/>
            <a:headEnd type="none" w="med" len="med"/>
            <a:tailEnd type="none" w="med" len="med"/>
          </a:ln>
        </p:spPr>
      </p:cxnSp>
      <p:cxnSp>
        <p:nvCxnSpPr>
          <p:cNvPr id="244" name="Google Shape;244;p25"/>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245" name="Google Shape;245;p2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업그레이드</a:t>
            </a:r>
            <a:endParaRPr sz="11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6"/>
          <p:cNvPicPr preferRelativeResize="0"/>
          <p:nvPr/>
        </p:nvPicPr>
        <p:blipFill>
          <a:blip r:embed="rId3">
            <a:alphaModFix/>
          </a:blip>
          <a:stretch>
            <a:fillRect/>
          </a:stretch>
        </p:blipFill>
        <p:spPr>
          <a:xfrm>
            <a:off x="4614693" y="2249507"/>
            <a:ext cx="4097308" cy="1720868"/>
          </a:xfrm>
          <a:prstGeom prst="rect">
            <a:avLst/>
          </a:prstGeom>
          <a:noFill/>
          <a:ln>
            <a:noFill/>
          </a:ln>
        </p:spPr>
      </p:pic>
      <p:sp>
        <p:nvSpPr>
          <p:cNvPr id="251" name="Google Shape;251;p26"/>
          <p:cNvSpPr txBox="1">
            <a:spLocks noGrp="1"/>
          </p:cNvSpPr>
          <p:nvPr>
            <p:ph type="body" idx="1"/>
          </p:nvPr>
        </p:nvSpPr>
        <p:spPr>
          <a:xfrm>
            <a:off x="403525" y="1671750"/>
            <a:ext cx="5400000" cy="540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200" b="1">
                <a:solidFill>
                  <a:srgbClr val="000000"/>
                </a:solidFill>
                <a:highlight>
                  <a:schemeClr val="lt1"/>
                </a:highlight>
              </a:rPr>
              <a:t>*레벨을 올릴수록 건물 업그레이드에 필요한 자원과 시간이 증가한다.</a:t>
            </a:r>
            <a:endParaRPr sz="1100" b="1">
              <a:solidFill>
                <a:srgbClr val="000000"/>
              </a:solidFill>
            </a:endParaRPr>
          </a:p>
        </p:txBody>
      </p:sp>
      <p:pic>
        <p:nvPicPr>
          <p:cNvPr id="252" name="Google Shape;252;p26"/>
          <p:cNvPicPr preferRelativeResize="0"/>
          <p:nvPr/>
        </p:nvPicPr>
        <p:blipFill>
          <a:blip r:embed="rId4">
            <a:alphaModFix/>
          </a:blip>
          <a:stretch>
            <a:fillRect/>
          </a:stretch>
        </p:blipFill>
        <p:spPr>
          <a:xfrm>
            <a:off x="403525" y="2249507"/>
            <a:ext cx="4097308" cy="1720869"/>
          </a:xfrm>
          <a:prstGeom prst="rect">
            <a:avLst/>
          </a:prstGeom>
          <a:noFill/>
          <a:ln>
            <a:noFill/>
          </a:ln>
        </p:spPr>
      </p:pic>
      <p:sp>
        <p:nvSpPr>
          <p:cNvPr id="253" name="Google Shape;253;p26"/>
          <p:cNvSpPr/>
          <p:nvPr/>
        </p:nvSpPr>
        <p:spPr>
          <a:xfrm>
            <a:off x="403525" y="4068350"/>
            <a:ext cx="126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시청 업그레이드 조건</a:t>
            </a:r>
            <a:endParaRPr sz="800" b="1"/>
          </a:p>
        </p:txBody>
      </p:sp>
      <p:sp>
        <p:nvSpPr>
          <p:cNvPr id="254" name="Google Shape;254;p26"/>
          <p:cNvSpPr/>
          <p:nvPr/>
        </p:nvSpPr>
        <p:spPr>
          <a:xfrm>
            <a:off x="4572000" y="4068350"/>
            <a:ext cx="126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사격장 업그레이드 조건</a:t>
            </a:r>
            <a:endParaRPr sz="800" b="1"/>
          </a:p>
        </p:txBody>
      </p:sp>
      <p:cxnSp>
        <p:nvCxnSpPr>
          <p:cNvPr id="255" name="Google Shape;255;p26"/>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256" name="Google Shape;256;p26"/>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업그레이드</a:t>
            </a:r>
            <a:endParaRPr sz="11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7"/>
          <p:cNvSpPr/>
          <p:nvPr/>
        </p:nvSpPr>
        <p:spPr>
          <a:xfrm>
            <a:off x="992475" y="1283563"/>
            <a:ext cx="72000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7"/>
          <p:cNvGrpSpPr/>
          <p:nvPr/>
        </p:nvGrpSpPr>
        <p:grpSpPr>
          <a:xfrm>
            <a:off x="991988" y="1283563"/>
            <a:ext cx="7200925" cy="3425375"/>
            <a:chOff x="971513" y="1214725"/>
            <a:chExt cx="7200925" cy="3425375"/>
          </a:xfrm>
        </p:grpSpPr>
        <p:sp>
          <p:nvSpPr>
            <p:cNvPr id="263" name="Google Shape;263;p27"/>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27"/>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265" name="Google Shape;265;p27"/>
            <p:cNvCxnSpPr/>
            <p:nvPr/>
          </p:nvCxnSpPr>
          <p:spPr>
            <a:xfrm>
              <a:off x="3853100" y="1524000"/>
              <a:ext cx="0" cy="3111000"/>
            </a:xfrm>
            <a:prstGeom prst="straightConnector1">
              <a:avLst/>
            </a:prstGeom>
            <a:noFill/>
            <a:ln w="9525" cap="flat" cmpd="sng">
              <a:solidFill>
                <a:srgbClr val="666666"/>
              </a:solidFill>
              <a:prstDash val="solid"/>
              <a:round/>
              <a:headEnd type="none" w="med" len="med"/>
              <a:tailEnd type="none" w="med" len="med"/>
            </a:ln>
          </p:spPr>
        </p:cxnSp>
        <p:cxnSp>
          <p:nvCxnSpPr>
            <p:cNvPr id="266" name="Google Shape;266;p27"/>
            <p:cNvCxnSpPr/>
            <p:nvPr/>
          </p:nvCxnSpPr>
          <p:spPr>
            <a:xfrm>
              <a:off x="6012450" y="1524000"/>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267" name="Google Shape;267;p27"/>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68" name="Google Shape;268;p27"/>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69" name="Google Shape;269;p27"/>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grpSp>
      <p:cxnSp>
        <p:nvCxnSpPr>
          <p:cNvPr id="270" name="Google Shape;270;p27"/>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271" name="Google Shape;271;p27"/>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종류 및 구분</a:t>
            </a:r>
            <a:endParaRPr sz="1100" b="1"/>
          </a:p>
        </p:txBody>
      </p:sp>
      <p:pic>
        <p:nvPicPr>
          <p:cNvPr id="272" name="Google Shape;272;p27"/>
          <p:cNvPicPr preferRelativeResize="0"/>
          <p:nvPr/>
        </p:nvPicPr>
        <p:blipFill>
          <a:blip r:embed="rId3">
            <a:alphaModFix/>
          </a:blip>
          <a:stretch>
            <a:fillRect/>
          </a:stretch>
        </p:blipFill>
        <p:spPr>
          <a:xfrm>
            <a:off x="1962100" y="1767888"/>
            <a:ext cx="1373644" cy="1152000"/>
          </a:xfrm>
          <a:prstGeom prst="rect">
            <a:avLst/>
          </a:prstGeom>
          <a:noFill/>
          <a:ln>
            <a:noFill/>
          </a:ln>
        </p:spPr>
      </p:pic>
      <p:pic>
        <p:nvPicPr>
          <p:cNvPr id="273" name="Google Shape;273;p27"/>
          <p:cNvPicPr preferRelativeResize="0"/>
          <p:nvPr/>
        </p:nvPicPr>
        <p:blipFill>
          <a:blip r:embed="rId4">
            <a:alphaModFix/>
          </a:blip>
          <a:stretch>
            <a:fillRect/>
          </a:stretch>
        </p:blipFill>
        <p:spPr>
          <a:xfrm>
            <a:off x="4208873" y="1767888"/>
            <a:ext cx="1488114" cy="1152000"/>
          </a:xfrm>
          <a:prstGeom prst="rect">
            <a:avLst/>
          </a:prstGeom>
          <a:noFill/>
          <a:ln>
            <a:noFill/>
          </a:ln>
        </p:spPr>
      </p:pic>
      <p:pic>
        <p:nvPicPr>
          <p:cNvPr id="274" name="Google Shape;274;p27"/>
          <p:cNvPicPr preferRelativeResize="0"/>
          <p:nvPr/>
        </p:nvPicPr>
        <p:blipFill>
          <a:blip r:embed="rId5">
            <a:alphaModFix/>
          </a:blip>
          <a:stretch>
            <a:fillRect/>
          </a:stretch>
        </p:blipFill>
        <p:spPr>
          <a:xfrm>
            <a:off x="6330073" y="1767888"/>
            <a:ext cx="1342660" cy="1151999"/>
          </a:xfrm>
          <a:prstGeom prst="rect">
            <a:avLst/>
          </a:prstGeom>
          <a:noFill/>
          <a:ln>
            <a:noFill/>
          </a:ln>
        </p:spPr>
      </p:pic>
      <p:sp>
        <p:nvSpPr>
          <p:cNvPr id="275" name="Google Shape;275;p27"/>
          <p:cNvSpPr txBox="1"/>
          <p:nvPr/>
        </p:nvSpPr>
        <p:spPr>
          <a:xfrm>
            <a:off x="992000" y="3172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276" name="Google Shape;276;p27"/>
          <p:cNvSpPr txBox="1"/>
          <p:nvPr/>
        </p:nvSpPr>
        <p:spPr>
          <a:xfrm>
            <a:off x="17189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시청(City Hall)</a:t>
            </a:r>
            <a:endParaRPr sz="1050" b="1">
              <a:solidFill>
                <a:schemeClr val="dk1"/>
              </a:solidFill>
            </a:endParaRPr>
          </a:p>
        </p:txBody>
      </p:sp>
      <p:sp>
        <p:nvSpPr>
          <p:cNvPr id="277" name="Google Shape;277;p27"/>
          <p:cNvSpPr txBox="1"/>
          <p:nvPr/>
        </p:nvSpPr>
        <p:spPr>
          <a:xfrm>
            <a:off x="384645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성벽(Wall)</a:t>
            </a:r>
            <a:endParaRPr sz="1050" b="1">
              <a:solidFill>
                <a:schemeClr val="dk1"/>
              </a:solidFill>
            </a:endParaRPr>
          </a:p>
        </p:txBody>
      </p:sp>
      <p:sp>
        <p:nvSpPr>
          <p:cNvPr id="278" name="Google Shape;278;p27"/>
          <p:cNvSpPr txBox="1"/>
          <p:nvPr/>
        </p:nvSpPr>
        <p:spPr>
          <a:xfrm>
            <a:off x="6032925"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경계탑(Watchtower)</a:t>
            </a:r>
            <a:endParaRPr sz="1050" b="1">
              <a:solidFill>
                <a:schemeClr val="dk1"/>
              </a:solidFill>
            </a:endParaRPr>
          </a:p>
        </p:txBody>
      </p:sp>
      <p:sp>
        <p:nvSpPr>
          <p:cNvPr id="279" name="Google Shape;279;p27"/>
          <p:cNvSpPr txBox="1"/>
          <p:nvPr/>
        </p:nvSpPr>
        <p:spPr>
          <a:xfrm>
            <a:off x="6032925" y="36235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highlight>
                  <a:srgbClr val="FFFFFF"/>
                </a:highlight>
              </a:rPr>
              <a:t>도시의 외곽을 수비하는 건물로, 다른 지도자 등이 공격 해 왔을 때 반격하는 역할을 한다.</a:t>
            </a:r>
            <a:endParaRPr sz="900">
              <a:highlight>
                <a:srgbClr val="FFFFFF"/>
              </a:highlight>
            </a:endParaRPr>
          </a:p>
          <a:p>
            <a:pPr marL="457200" lvl="0" indent="-285750" algn="l" rtl="0">
              <a:spcBef>
                <a:spcPts val="1600"/>
              </a:spcBef>
              <a:spcAft>
                <a:spcPts val="0"/>
              </a:spcAft>
              <a:buSzPts val="900"/>
              <a:buChar char="-"/>
            </a:pPr>
            <a:r>
              <a:rPr lang="ko" sz="900">
                <a:highlight>
                  <a:srgbClr val="FFFFFF"/>
                </a:highlight>
              </a:rPr>
              <a:t>특수한 재료가 필요하다.</a:t>
            </a:r>
            <a:endParaRPr sz="900">
              <a:highlight>
                <a:srgbClr val="FFFFFF"/>
              </a:highlight>
            </a:endParaRPr>
          </a:p>
          <a:p>
            <a:pPr marL="457200" lvl="0" indent="-285750" algn="l" rtl="0">
              <a:spcBef>
                <a:spcPts val="0"/>
              </a:spcBef>
              <a:spcAft>
                <a:spcPts val="0"/>
              </a:spcAft>
              <a:buSzPts val="900"/>
              <a:buChar char="-"/>
            </a:pPr>
            <a:r>
              <a:rPr lang="ko" sz="900">
                <a:highlight>
                  <a:srgbClr val="FFFFFF"/>
                </a:highlight>
              </a:rPr>
              <a:t>저항의 화살</a:t>
            </a:r>
            <a:endParaRPr sz="900">
              <a:highlight>
                <a:srgbClr val="FFFFFF"/>
              </a:highlight>
            </a:endParaRPr>
          </a:p>
        </p:txBody>
      </p:sp>
      <p:sp>
        <p:nvSpPr>
          <p:cNvPr id="280" name="Google Shape;280;p27"/>
          <p:cNvSpPr txBox="1"/>
          <p:nvPr/>
        </p:nvSpPr>
        <p:spPr>
          <a:xfrm>
            <a:off x="3872925" y="36289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highlight>
                  <a:srgbClr val="FFFFFF"/>
                </a:highlight>
              </a:rPr>
              <a:t>도시의 외곽을 수비하는 건물로, 다른 지도자 등이 공격 해 왔을 때 공격을 받아내는 역할을 한다.</a:t>
            </a:r>
            <a:endParaRPr sz="900">
              <a:highlight>
                <a:srgbClr val="FFFFFF"/>
              </a:highlight>
            </a:endParaRPr>
          </a:p>
          <a:p>
            <a:pPr marL="0" lvl="0" indent="0" algn="l" rtl="0">
              <a:spcBef>
                <a:spcPts val="1600"/>
              </a:spcBef>
              <a:spcAft>
                <a:spcPts val="1600"/>
              </a:spcAft>
              <a:buNone/>
            </a:pPr>
            <a:endParaRPr sz="900">
              <a:highlight>
                <a:srgbClr val="FFFFFF"/>
              </a:highlight>
            </a:endParaRPr>
          </a:p>
        </p:txBody>
      </p:sp>
      <p:sp>
        <p:nvSpPr>
          <p:cNvPr id="281" name="Google Shape;281;p27"/>
          <p:cNvSpPr txBox="1"/>
          <p:nvPr/>
        </p:nvSpPr>
        <p:spPr>
          <a:xfrm>
            <a:off x="1713575" y="36235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highlight>
                  <a:srgbClr val="FFFFFF"/>
                </a:highlight>
              </a:rPr>
              <a:t>도시의 핵심을 이루는 건물로, 모든 건물들은 업그레이드 할 때 직접적으로든 간접적으로든 시청의 레벨이 우선 조건이 된다. 파견 가능한 부대의 갯수나, 한 사령관이 지휘할 수 있는 부대의 규모도 달라진다.</a:t>
            </a:r>
            <a:endParaRPr sz="900"/>
          </a:p>
        </p:txBody>
      </p:sp>
      <p:pic>
        <p:nvPicPr>
          <p:cNvPr id="282" name="Google Shape;282;p27"/>
          <p:cNvPicPr preferRelativeResize="0"/>
          <p:nvPr/>
        </p:nvPicPr>
        <p:blipFill>
          <a:blip r:embed="rId6">
            <a:alphaModFix/>
          </a:blip>
          <a:stretch>
            <a:fillRect/>
          </a:stretch>
        </p:blipFill>
        <p:spPr>
          <a:xfrm>
            <a:off x="7832925" y="2843250"/>
            <a:ext cx="299625" cy="306000"/>
          </a:xfrm>
          <a:prstGeom prst="rect">
            <a:avLst/>
          </a:prstGeom>
          <a:noFill/>
          <a:ln w="19050" cap="flat" cmpd="sng">
            <a:solidFill>
              <a:srgbClr val="0000FF"/>
            </a:solidFill>
            <a:prstDash val="solid"/>
            <a:round/>
            <a:headEnd type="none" w="sm" len="sm"/>
            <a:tailEnd type="none" w="sm" len="sm"/>
          </a:ln>
        </p:spPr>
      </p:pic>
      <p:sp>
        <p:nvSpPr>
          <p:cNvPr id="283" name="Google Shape;283;p27"/>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284" name="Google Shape;284;p27"/>
          <p:cNvSpPr txBox="1"/>
          <p:nvPr/>
        </p:nvSpPr>
        <p:spPr>
          <a:xfrm>
            <a:off x="992000" y="125966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285" name="Google Shape;285;p27"/>
          <p:cNvSpPr txBox="1"/>
          <p:nvPr/>
        </p:nvSpPr>
        <p:spPr>
          <a:xfrm>
            <a:off x="1718900" y="1266825"/>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기본(Others)</a:t>
            </a:r>
            <a:endParaRPr sz="105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8"/>
          <p:cNvSpPr/>
          <p:nvPr/>
        </p:nvSpPr>
        <p:spPr>
          <a:xfrm>
            <a:off x="992475" y="1284238"/>
            <a:ext cx="7200000" cy="306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28"/>
          <p:cNvGrpSpPr/>
          <p:nvPr/>
        </p:nvGrpSpPr>
        <p:grpSpPr>
          <a:xfrm>
            <a:off x="991988" y="1284238"/>
            <a:ext cx="7200925" cy="3420000"/>
            <a:chOff x="971513" y="1214725"/>
            <a:chExt cx="7200925" cy="3420000"/>
          </a:xfrm>
        </p:grpSpPr>
        <p:sp>
          <p:nvSpPr>
            <p:cNvPr id="292" name="Google Shape;292;p28"/>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8"/>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294" name="Google Shape;294;p28"/>
            <p:cNvCxnSpPr/>
            <p:nvPr/>
          </p:nvCxnSpPr>
          <p:spPr>
            <a:xfrm>
              <a:off x="3307925" y="1519856"/>
              <a:ext cx="0" cy="1895100"/>
            </a:xfrm>
            <a:prstGeom prst="straightConnector1">
              <a:avLst/>
            </a:prstGeom>
            <a:noFill/>
            <a:ln w="9525" cap="flat" cmpd="sng">
              <a:solidFill>
                <a:srgbClr val="666666"/>
              </a:solidFill>
              <a:prstDash val="solid"/>
              <a:round/>
              <a:headEnd type="none" w="med" len="med"/>
              <a:tailEnd type="none" w="med" len="med"/>
            </a:ln>
          </p:spPr>
        </p:cxnSp>
        <p:cxnSp>
          <p:nvCxnSpPr>
            <p:cNvPr id="295" name="Google Shape;295;p28"/>
            <p:cNvCxnSpPr/>
            <p:nvPr/>
          </p:nvCxnSpPr>
          <p:spPr>
            <a:xfrm>
              <a:off x="6549625" y="1518300"/>
              <a:ext cx="0" cy="1898100"/>
            </a:xfrm>
            <a:prstGeom prst="straightConnector1">
              <a:avLst/>
            </a:prstGeom>
            <a:noFill/>
            <a:ln w="9525" cap="flat" cmpd="sng">
              <a:solidFill>
                <a:srgbClr val="666666"/>
              </a:solidFill>
              <a:prstDash val="solid"/>
              <a:round/>
              <a:headEnd type="none" w="med" len="med"/>
              <a:tailEnd type="none" w="med" len="med"/>
            </a:ln>
          </p:spPr>
        </p:cxnSp>
        <p:cxnSp>
          <p:nvCxnSpPr>
            <p:cNvPr id="296" name="Google Shape;296;p28"/>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97" name="Google Shape;297;p28"/>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98" name="Google Shape;298;p28"/>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299" name="Google Shape;299;p28"/>
            <p:cNvCxnSpPr/>
            <p:nvPr/>
          </p:nvCxnSpPr>
          <p:spPr>
            <a:xfrm>
              <a:off x="4931025" y="1518300"/>
              <a:ext cx="0" cy="1898100"/>
            </a:xfrm>
            <a:prstGeom prst="straightConnector1">
              <a:avLst/>
            </a:prstGeom>
            <a:noFill/>
            <a:ln w="9525" cap="flat" cmpd="sng">
              <a:solidFill>
                <a:srgbClr val="666666"/>
              </a:solidFill>
              <a:prstDash val="solid"/>
              <a:round/>
              <a:headEnd type="none" w="med" len="med"/>
              <a:tailEnd type="none" w="med" len="med"/>
            </a:ln>
          </p:spPr>
        </p:cxnSp>
      </p:grpSp>
      <p:sp>
        <p:nvSpPr>
          <p:cNvPr id="300" name="Google Shape;300;p28"/>
          <p:cNvSpPr txBox="1"/>
          <p:nvPr/>
        </p:nvSpPr>
        <p:spPr>
          <a:xfrm>
            <a:off x="6574600" y="31726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금광(Goldmine)</a:t>
            </a:r>
            <a:endParaRPr sz="1050" b="1">
              <a:solidFill>
                <a:schemeClr val="dk1"/>
              </a:solidFill>
            </a:endParaRPr>
          </a:p>
        </p:txBody>
      </p:sp>
      <p:sp>
        <p:nvSpPr>
          <p:cNvPr id="301" name="Google Shape;301;p28"/>
          <p:cNvSpPr txBox="1"/>
          <p:nvPr/>
        </p:nvSpPr>
        <p:spPr>
          <a:xfrm>
            <a:off x="992000" y="125966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302" name="Google Shape;302;p28"/>
          <p:cNvSpPr txBox="1"/>
          <p:nvPr/>
        </p:nvSpPr>
        <p:spPr>
          <a:xfrm>
            <a:off x="1718900" y="1266825"/>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경제(Economic)</a:t>
            </a:r>
            <a:endParaRPr sz="1050" b="1"/>
          </a:p>
        </p:txBody>
      </p:sp>
      <p:sp>
        <p:nvSpPr>
          <p:cNvPr id="303" name="Google Shape;303;p28"/>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304" name="Google Shape;304;p28"/>
          <p:cNvSpPr txBox="1"/>
          <p:nvPr/>
        </p:nvSpPr>
        <p:spPr>
          <a:xfrm>
            <a:off x="992000" y="3172700"/>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305" name="Google Shape;305;p28"/>
          <p:cNvSpPr txBox="1"/>
          <p:nvPr/>
        </p:nvSpPr>
        <p:spPr>
          <a:xfrm>
            <a:off x="1718900" y="31726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농장(Farm)</a:t>
            </a:r>
            <a:endParaRPr sz="1050" b="1">
              <a:solidFill>
                <a:schemeClr val="dk1"/>
              </a:solidFill>
            </a:endParaRPr>
          </a:p>
        </p:txBody>
      </p:sp>
      <p:sp>
        <p:nvSpPr>
          <p:cNvPr id="306" name="Google Shape;306;p28"/>
          <p:cNvSpPr txBox="1"/>
          <p:nvPr/>
        </p:nvSpPr>
        <p:spPr>
          <a:xfrm>
            <a:off x="3328400" y="31726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제재소(Lumber Mill)</a:t>
            </a:r>
            <a:endParaRPr sz="1050" b="1">
              <a:solidFill>
                <a:schemeClr val="dk1"/>
              </a:solidFill>
            </a:endParaRPr>
          </a:p>
        </p:txBody>
      </p:sp>
      <p:sp>
        <p:nvSpPr>
          <p:cNvPr id="307" name="Google Shape;307;p28"/>
          <p:cNvSpPr txBox="1"/>
          <p:nvPr/>
        </p:nvSpPr>
        <p:spPr>
          <a:xfrm>
            <a:off x="4951500" y="31726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채석장(Quarry)</a:t>
            </a:r>
            <a:endParaRPr sz="1050" b="1">
              <a:solidFill>
                <a:schemeClr val="dk1"/>
              </a:solidFill>
            </a:endParaRPr>
          </a:p>
        </p:txBody>
      </p:sp>
      <p:sp>
        <p:nvSpPr>
          <p:cNvPr id="308" name="Google Shape;308;p28"/>
          <p:cNvSpPr txBox="1"/>
          <p:nvPr/>
        </p:nvSpPr>
        <p:spPr>
          <a:xfrm>
            <a:off x="1713575" y="3624238"/>
            <a:ext cx="64794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t>농장(식량), 제재소(목재), 채석장(석재), 금광(금화)은 게임 내 자원을 생산하는 4개의 건물이다.</a:t>
            </a:r>
            <a:endParaRPr sz="900"/>
          </a:p>
          <a:p>
            <a:pPr marL="0" lvl="0" indent="0" algn="l" rtl="0">
              <a:lnSpc>
                <a:spcPct val="20000"/>
              </a:lnSpc>
              <a:spcBef>
                <a:spcPts val="1600"/>
              </a:spcBef>
              <a:spcAft>
                <a:spcPts val="0"/>
              </a:spcAft>
              <a:buNone/>
            </a:pPr>
            <a:r>
              <a:rPr lang="ko" sz="900"/>
              <a:t>업그레이드하면 각 자원의 시간당 생산량과 최대 수집량이 영구적으로 증가한다.</a:t>
            </a:r>
            <a:endParaRPr sz="900"/>
          </a:p>
          <a:p>
            <a:pPr marL="0" lvl="0" indent="0" algn="l" rtl="0">
              <a:spcBef>
                <a:spcPts val="1600"/>
              </a:spcBef>
              <a:spcAft>
                <a:spcPts val="1600"/>
              </a:spcAft>
              <a:buNone/>
            </a:pPr>
            <a:endParaRPr sz="900"/>
          </a:p>
        </p:txBody>
      </p:sp>
      <p:pic>
        <p:nvPicPr>
          <p:cNvPr id="309" name="Google Shape;309;p28"/>
          <p:cNvPicPr preferRelativeResize="0"/>
          <p:nvPr/>
        </p:nvPicPr>
        <p:blipFill>
          <a:blip r:embed="rId3">
            <a:alphaModFix/>
          </a:blip>
          <a:stretch>
            <a:fillRect/>
          </a:stretch>
        </p:blipFill>
        <p:spPr>
          <a:xfrm>
            <a:off x="1893600" y="1822425"/>
            <a:ext cx="1260000" cy="1150800"/>
          </a:xfrm>
          <a:prstGeom prst="rect">
            <a:avLst/>
          </a:prstGeom>
          <a:noFill/>
          <a:ln>
            <a:noFill/>
          </a:ln>
        </p:spPr>
      </p:pic>
      <p:pic>
        <p:nvPicPr>
          <p:cNvPr id="310" name="Google Shape;310;p28"/>
          <p:cNvPicPr preferRelativeResize="0"/>
          <p:nvPr/>
        </p:nvPicPr>
        <p:blipFill>
          <a:blip r:embed="rId4">
            <a:alphaModFix/>
          </a:blip>
          <a:stretch>
            <a:fillRect/>
          </a:stretch>
        </p:blipFill>
        <p:spPr>
          <a:xfrm>
            <a:off x="3509950" y="1776725"/>
            <a:ext cx="1260000" cy="1209600"/>
          </a:xfrm>
          <a:prstGeom prst="rect">
            <a:avLst/>
          </a:prstGeom>
          <a:noFill/>
          <a:ln>
            <a:noFill/>
          </a:ln>
        </p:spPr>
      </p:pic>
      <p:pic>
        <p:nvPicPr>
          <p:cNvPr id="311" name="Google Shape;311;p28"/>
          <p:cNvPicPr preferRelativeResize="0"/>
          <p:nvPr/>
        </p:nvPicPr>
        <p:blipFill>
          <a:blip r:embed="rId5">
            <a:alphaModFix/>
          </a:blip>
          <a:stretch>
            <a:fillRect/>
          </a:stretch>
        </p:blipFill>
        <p:spPr>
          <a:xfrm>
            <a:off x="5133050" y="1919013"/>
            <a:ext cx="1260000" cy="957600"/>
          </a:xfrm>
          <a:prstGeom prst="rect">
            <a:avLst/>
          </a:prstGeom>
          <a:noFill/>
          <a:ln>
            <a:noFill/>
          </a:ln>
        </p:spPr>
      </p:pic>
      <p:pic>
        <p:nvPicPr>
          <p:cNvPr id="312" name="Google Shape;312;p28"/>
          <p:cNvPicPr preferRelativeResize="0"/>
          <p:nvPr/>
        </p:nvPicPr>
        <p:blipFill>
          <a:blip r:embed="rId6">
            <a:alphaModFix/>
          </a:blip>
          <a:stretch>
            <a:fillRect/>
          </a:stretch>
        </p:blipFill>
        <p:spPr>
          <a:xfrm>
            <a:off x="6699328" y="1916750"/>
            <a:ext cx="1368000" cy="962160"/>
          </a:xfrm>
          <a:prstGeom prst="rect">
            <a:avLst/>
          </a:prstGeom>
          <a:noFill/>
          <a:ln>
            <a:noFill/>
          </a:ln>
        </p:spPr>
      </p:pic>
      <p:cxnSp>
        <p:nvCxnSpPr>
          <p:cNvPr id="313" name="Google Shape;313;p28"/>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314" name="Google Shape;314;p28"/>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종류 및 구분</a:t>
            </a:r>
            <a:endParaRPr sz="11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p:nvPr/>
        </p:nvSpPr>
        <p:spPr>
          <a:xfrm>
            <a:off x="992475" y="1284913"/>
            <a:ext cx="7200000" cy="306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9"/>
          <p:cNvGrpSpPr/>
          <p:nvPr/>
        </p:nvGrpSpPr>
        <p:grpSpPr>
          <a:xfrm>
            <a:off x="991988" y="1284913"/>
            <a:ext cx="7200925" cy="3423931"/>
            <a:chOff x="971513" y="1214725"/>
            <a:chExt cx="7200925" cy="3423931"/>
          </a:xfrm>
        </p:grpSpPr>
        <p:sp>
          <p:nvSpPr>
            <p:cNvPr id="321" name="Google Shape;321;p29"/>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29"/>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323" name="Google Shape;323;p29"/>
            <p:cNvCxnSpPr/>
            <p:nvPr/>
          </p:nvCxnSpPr>
          <p:spPr>
            <a:xfrm>
              <a:off x="3307925" y="1519856"/>
              <a:ext cx="0" cy="3118800"/>
            </a:xfrm>
            <a:prstGeom prst="straightConnector1">
              <a:avLst/>
            </a:prstGeom>
            <a:noFill/>
            <a:ln w="9525" cap="flat" cmpd="sng">
              <a:solidFill>
                <a:srgbClr val="666666"/>
              </a:solidFill>
              <a:prstDash val="solid"/>
              <a:round/>
              <a:headEnd type="none" w="med" len="med"/>
              <a:tailEnd type="none" w="med" len="med"/>
            </a:ln>
          </p:spPr>
        </p:cxnSp>
        <p:cxnSp>
          <p:nvCxnSpPr>
            <p:cNvPr id="324" name="Google Shape;324;p29"/>
            <p:cNvCxnSpPr/>
            <p:nvPr/>
          </p:nvCxnSpPr>
          <p:spPr>
            <a:xfrm>
              <a:off x="6549625" y="1518300"/>
              <a:ext cx="0" cy="3118200"/>
            </a:xfrm>
            <a:prstGeom prst="straightConnector1">
              <a:avLst/>
            </a:prstGeom>
            <a:noFill/>
            <a:ln w="9525" cap="flat" cmpd="sng">
              <a:solidFill>
                <a:srgbClr val="666666"/>
              </a:solidFill>
              <a:prstDash val="solid"/>
              <a:round/>
              <a:headEnd type="none" w="med" len="med"/>
              <a:tailEnd type="none" w="med" len="med"/>
            </a:ln>
          </p:spPr>
        </p:cxnSp>
        <p:cxnSp>
          <p:nvCxnSpPr>
            <p:cNvPr id="325" name="Google Shape;325;p29"/>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26" name="Google Shape;326;p29"/>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27" name="Google Shape;327;p29"/>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28" name="Google Shape;328;p29"/>
            <p:cNvCxnSpPr/>
            <p:nvPr/>
          </p:nvCxnSpPr>
          <p:spPr>
            <a:xfrm>
              <a:off x="4931000" y="1518325"/>
              <a:ext cx="1800" cy="3116400"/>
            </a:xfrm>
            <a:prstGeom prst="straightConnector1">
              <a:avLst/>
            </a:prstGeom>
            <a:noFill/>
            <a:ln w="9525" cap="flat" cmpd="sng">
              <a:solidFill>
                <a:srgbClr val="666666"/>
              </a:solidFill>
              <a:prstDash val="solid"/>
              <a:round/>
              <a:headEnd type="none" w="med" len="med"/>
              <a:tailEnd type="none" w="med" len="med"/>
            </a:ln>
          </p:spPr>
        </p:cxnSp>
      </p:grpSp>
      <p:sp>
        <p:nvSpPr>
          <p:cNvPr id="329" name="Google Shape;329;p29"/>
          <p:cNvSpPr txBox="1"/>
          <p:nvPr/>
        </p:nvSpPr>
        <p:spPr>
          <a:xfrm>
            <a:off x="992000" y="12603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330" name="Google Shape;330;p29"/>
          <p:cNvSpPr txBox="1"/>
          <p:nvPr/>
        </p:nvSpPr>
        <p:spPr>
          <a:xfrm>
            <a:off x="1718900" y="126750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경제(Economic)</a:t>
            </a:r>
            <a:endParaRPr sz="1050" b="1"/>
          </a:p>
        </p:txBody>
      </p:sp>
      <p:sp>
        <p:nvSpPr>
          <p:cNvPr id="331" name="Google Shape;331;p29"/>
          <p:cNvSpPr txBox="1"/>
          <p:nvPr/>
        </p:nvSpPr>
        <p:spPr>
          <a:xfrm>
            <a:off x="992000" y="317337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332" name="Google Shape;332;p29"/>
          <p:cNvSpPr txBox="1"/>
          <p:nvPr/>
        </p:nvSpPr>
        <p:spPr>
          <a:xfrm>
            <a:off x="1718900" y="317336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아카데미(Academy)</a:t>
            </a:r>
            <a:endParaRPr sz="1050" b="1">
              <a:solidFill>
                <a:schemeClr val="dk1"/>
              </a:solidFill>
            </a:endParaRPr>
          </a:p>
        </p:txBody>
      </p:sp>
      <p:sp>
        <p:nvSpPr>
          <p:cNvPr id="333" name="Google Shape;333;p29"/>
          <p:cNvSpPr txBox="1"/>
          <p:nvPr/>
        </p:nvSpPr>
        <p:spPr>
          <a:xfrm>
            <a:off x="3328400" y="317336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창고(Storehouse)</a:t>
            </a:r>
            <a:endParaRPr sz="1050" b="1">
              <a:solidFill>
                <a:schemeClr val="dk1"/>
              </a:solidFill>
            </a:endParaRPr>
          </a:p>
        </p:txBody>
      </p:sp>
      <p:sp>
        <p:nvSpPr>
          <p:cNvPr id="334" name="Google Shape;334;p29"/>
          <p:cNvSpPr txBox="1"/>
          <p:nvPr/>
        </p:nvSpPr>
        <p:spPr>
          <a:xfrm>
            <a:off x="4951500" y="317336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연맹 센터</a:t>
            </a:r>
            <a:r>
              <a:rPr lang="ko" sz="800" b="1">
                <a:solidFill>
                  <a:schemeClr val="dk1"/>
                </a:solidFill>
              </a:rPr>
              <a:t>(Alliance Center)</a:t>
            </a:r>
            <a:endParaRPr sz="800" b="1">
              <a:solidFill>
                <a:schemeClr val="dk1"/>
              </a:solidFill>
            </a:endParaRPr>
          </a:p>
        </p:txBody>
      </p:sp>
      <p:sp>
        <p:nvSpPr>
          <p:cNvPr id="335" name="Google Shape;335;p29"/>
          <p:cNvSpPr txBox="1"/>
          <p:nvPr/>
        </p:nvSpPr>
        <p:spPr>
          <a:xfrm>
            <a:off x="6574600" y="317336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장인의 집</a:t>
            </a:r>
            <a:r>
              <a:rPr lang="ko" sz="800" b="1">
                <a:solidFill>
                  <a:schemeClr val="dk1"/>
                </a:solidFill>
              </a:rPr>
              <a:t>(Builder;s Hut)</a:t>
            </a:r>
            <a:endParaRPr sz="800" b="1">
              <a:solidFill>
                <a:schemeClr val="dk1"/>
              </a:solidFill>
            </a:endParaRPr>
          </a:p>
        </p:txBody>
      </p:sp>
      <p:pic>
        <p:nvPicPr>
          <p:cNvPr id="336" name="Google Shape;336;p29"/>
          <p:cNvPicPr preferRelativeResize="0"/>
          <p:nvPr/>
        </p:nvPicPr>
        <p:blipFill>
          <a:blip r:embed="rId3">
            <a:alphaModFix/>
          </a:blip>
          <a:stretch>
            <a:fillRect/>
          </a:stretch>
        </p:blipFill>
        <p:spPr>
          <a:xfrm>
            <a:off x="1893613" y="1919525"/>
            <a:ext cx="1260000" cy="961800"/>
          </a:xfrm>
          <a:prstGeom prst="rect">
            <a:avLst/>
          </a:prstGeom>
          <a:noFill/>
          <a:ln>
            <a:noFill/>
          </a:ln>
        </p:spPr>
      </p:pic>
      <p:pic>
        <p:nvPicPr>
          <p:cNvPr id="337" name="Google Shape;337;p29"/>
          <p:cNvPicPr preferRelativeResize="0"/>
          <p:nvPr/>
        </p:nvPicPr>
        <p:blipFill>
          <a:blip r:embed="rId4">
            <a:alphaModFix/>
          </a:blip>
          <a:stretch>
            <a:fillRect/>
          </a:stretch>
        </p:blipFill>
        <p:spPr>
          <a:xfrm>
            <a:off x="3509938" y="1879638"/>
            <a:ext cx="1260000" cy="1041600"/>
          </a:xfrm>
          <a:prstGeom prst="rect">
            <a:avLst/>
          </a:prstGeom>
          <a:noFill/>
          <a:ln>
            <a:noFill/>
          </a:ln>
        </p:spPr>
      </p:pic>
      <p:pic>
        <p:nvPicPr>
          <p:cNvPr id="338" name="Google Shape;338;p29"/>
          <p:cNvPicPr preferRelativeResize="0"/>
          <p:nvPr/>
        </p:nvPicPr>
        <p:blipFill>
          <a:blip r:embed="rId5">
            <a:alphaModFix/>
          </a:blip>
          <a:stretch>
            <a:fillRect/>
          </a:stretch>
        </p:blipFill>
        <p:spPr>
          <a:xfrm>
            <a:off x="5130788" y="1919525"/>
            <a:ext cx="1260000" cy="961800"/>
          </a:xfrm>
          <a:prstGeom prst="rect">
            <a:avLst/>
          </a:prstGeom>
          <a:noFill/>
          <a:ln>
            <a:noFill/>
          </a:ln>
        </p:spPr>
      </p:pic>
      <p:pic>
        <p:nvPicPr>
          <p:cNvPr id="339" name="Google Shape;339;p29"/>
          <p:cNvPicPr preferRelativeResize="0"/>
          <p:nvPr/>
        </p:nvPicPr>
        <p:blipFill>
          <a:blip r:embed="rId6">
            <a:alphaModFix/>
          </a:blip>
          <a:stretch>
            <a:fillRect/>
          </a:stretch>
        </p:blipFill>
        <p:spPr>
          <a:xfrm>
            <a:off x="6749388" y="1875425"/>
            <a:ext cx="1260000" cy="1050000"/>
          </a:xfrm>
          <a:prstGeom prst="rect">
            <a:avLst/>
          </a:prstGeom>
          <a:noFill/>
          <a:ln>
            <a:noFill/>
          </a:ln>
        </p:spPr>
      </p:pic>
      <p:sp>
        <p:nvSpPr>
          <p:cNvPr id="340" name="Google Shape;340;p29"/>
          <p:cNvSpPr txBox="1"/>
          <p:nvPr/>
        </p:nvSpPr>
        <p:spPr>
          <a:xfrm>
            <a:off x="1713575" y="3624913"/>
            <a:ext cx="16149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chemeClr val="dk1"/>
                </a:solidFill>
              </a:rPr>
              <a:t>도시 성장을 위한 경제 기술 및 군사 기술을 연구할 수 있는 건물이다. 업그레이드하면 기술 연구 속도가 영구적으로 증가한다.</a:t>
            </a:r>
            <a:endParaRPr sz="900">
              <a:solidFill>
                <a:schemeClr val="dk1"/>
              </a:solidFill>
            </a:endParaRPr>
          </a:p>
          <a:p>
            <a:pPr marL="0" lvl="0" indent="0" algn="l" rtl="0">
              <a:spcBef>
                <a:spcPts val="1600"/>
              </a:spcBef>
              <a:spcAft>
                <a:spcPts val="1600"/>
              </a:spcAft>
              <a:buNone/>
            </a:pPr>
            <a:endParaRPr sz="900">
              <a:solidFill>
                <a:schemeClr val="dk1"/>
              </a:solidFill>
            </a:endParaRPr>
          </a:p>
        </p:txBody>
      </p:sp>
      <p:sp>
        <p:nvSpPr>
          <p:cNvPr id="341" name="Google Shape;341;p29"/>
          <p:cNvSpPr txBox="1"/>
          <p:nvPr/>
        </p:nvSpPr>
        <p:spPr>
          <a:xfrm>
            <a:off x="3337013" y="3624913"/>
            <a:ext cx="16149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rPr>
              <a:t>적의 침략으로부터 자원을 보호할 수 있다. 업그레이드하면 자원 보호량이 영구적으로 증가한다.</a:t>
            </a:r>
            <a:endParaRPr sz="900">
              <a:solidFill>
                <a:schemeClr val="dk1"/>
              </a:solidFill>
            </a:endParaRPr>
          </a:p>
        </p:txBody>
      </p:sp>
      <p:sp>
        <p:nvSpPr>
          <p:cNvPr id="342" name="Google Shape;342;p29"/>
          <p:cNvSpPr txBox="1"/>
          <p:nvPr/>
        </p:nvSpPr>
        <p:spPr>
          <a:xfrm>
            <a:off x="4960463" y="3624913"/>
            <a:ext cx="16149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chemeClr val="dk1"/>
                </a:solidFill>
              </a:rPr>
              <a:t>연맹원을 돕거나 연맹원 으로부터 도움을 받을 수 있도록 하는 건물이다. 건물 건설, 기술 연구, 부상자 치료에 도움을 주거나 받을 수 있다.</a:t>
            </a:r>
            <a:endParaRPr sz="900">
              <a:solidFill>
                <a:schemeClr val="dk1"/>
              </a:solidFill>
            </a:endParaRPr>
          </a:p>
          <a:p>
            <a:pPr marL="0" lvl="0" indent="0" algn="l" rtl="0">
              <a:spcBef>
                <a:spcPts val="1600"/>
              </a:spcBef>
              <a:spcAft>
                <a:spcPts val="1600"/>
              </a:spcAft>
              <a:buNone/>
            </a:pPr>
            <a:endParaRPr sz="900">
              <a:solidFill>
                <a:schemeClr val="dk1"/>
              </a:solidFill>
            </a:endParaRPr>
          </a:p>
        </p:txBody>
      </p:sp>
      <p:sp>
        <p:nvSpPr>
          <p:cNvPr id="343" name="Google Shape;343;p29"/>
          <p:cNvSpPr txBox="1"/>
          <p:nvPr/>
        </p:nvSpPr>
        <p:spPr>
          <a:xfrm>
            <a:off x="6582563" y="3624913"/>
            <a:ext cx="16149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highlight>
                  <a:srgbClr val="FFFFFF"/>
                </a:highlight>
              </a:rPr>
              <a:t>시청의 레벨이 5이상일 때 건설할 수 있으며, 건설하면 아이템 등을 통해 두 번째 건설 대열을 활성화 할 수 있다. 해당 건물은 업그레이드 할 수 없다.</a:t>
            </a:r>
            <a:endParaRPr sz="900">
              <a:solidFill>
                <a:schemeClr val="dk1"/>
              </a:solidFill>
            </a:endParaRPr>
          </a:p>
        </p:txBody>
      </p:sp>
      <p:cxnSp>
        <p:nvCxnSpPr>
          <p:cNvPr id="344" name="Google Shape;344;p29"/>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345" name="Google Shape;345;p29"/>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종류 및 구분</a:t>
            </a:r>
            <a:endParaRPr sz="1100" b="1"/>
          </a:p>
        </p:txBody>
      </p:sp>
      <p:sp>
        <p:nvSpPr>
          <p:cNvPr id="346" name="Google Shape;346;p29"/>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0"/>
          <p:cNvSpPr/>
          <p:nvPr/>
        </p:nvSpPr>
        <p:spPr>
          <a:xfrm>
            <a:off x="992475" y="1283563"/>
            <a:ext cx="7200000" cy="306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0"/>
          <p:cNvGrpSpPr/>
          <p:nvPr/>
        </p:nvGrpSpPr>
        <p:grpSpPr>
          <a:xfrm>
            <a:off x="991988" y="1283563"/>
            <a:ext cx="7200925" cy="3425375"/>
            <a:chOff x="971513" y="1214725"/>
            <a:chExt cx="7200925" cy="3425375"/>
          </a:xfrm>
        </p:grpSpPr>
        <p:sp>
          <p:nvSpPr>
            <p:cNvPr id="353" name="Google Shape;353;p30"/>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p30"/>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355" name="Google Shape;355;p30"/>
            <p:cNvCxnSpPr/>
            <p:nvPr/>
          </p:nvCxnSpPr>
          <p:spPr>
            <a:xfrm>
              <a:off x="3853100" y="1524000"/>
              <a:ext cx="0" cy="3111000"/>
            </a:xfrm>
            <a:prstGeom prst="straightConnector1">
              <a:avLst/>
            </a:prstGeom>
            <a:noFill/>
            <a:ln w="9525" cap="flat" cmpd="sng">
              <a:solidFill>
                <a:srgbClr val="666666"/>
              </a:solidFill>
              <a:prstDash val="solid"/>
              <a:round/>
              <a:headEnd type="none" w="med" len="med"/>
              <a:tailEnd type="none" w="med" len="med"/>
            </a:ln>
          </p:spPr>
        </p:cxnSp>
        <p:cxnSp>
          <p:nvCxnSpPr>
            <p:cNvPr id="356" name="Google Shape;356;p30"/>
            <p:cNvCxnSpPr/>
            <p:nvPr/>
          </p:nvCxnSpPr>
          <p:spPr>
            <a:xfrm>
              <a:off x="6012450" y="1524000"/>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357" name="Google Shape;357;p30"/>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58" name="Google Shape;358;p30"/>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59" name="Google Shape;359;p30"/>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360" name="Google Shape;360;p30"/>
          <p:cNvSpPr txBox="1"/>
          <p:nvPr/>
        </p:nvSpPr>
        <p:spPr>
          <a:xfrm>
            <a:off x="992000" y="125898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361" name="Google Shape;361;p30"/>
          <p:cNvSpPr txBox="1"/>
          <p:nvPr/>
        </p:nvSpPr>
        <p:spPr>
          <a:xfrm>
            <a:off x="1718900" y="12661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경제(Economic)</a:t>
            </a:r>
            <a:endParaRPr sz="1050" b="1">
              <a:solidFill>
                <a:schemeClr val="dk1"/>
              </a:solidFill>
            </a:endParaRPr>
          </a:p>
        </p:txBody>
      </p:sp>
      <p:sp>
        <p:nvSpPr>
          <p:cNvPr id="362" name="Google Shape;362;p30"/>
          <p:cNvSpPr txBox="1"/>
          <p:nvPr/>
        </p:nvSpPr>
        <p:spPr>
          <a:xfrm>
            <a:off x="992000" y="3172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363" name="Google Shape;363;p30"/>
          <p:cNvSpPr txBox="1"/>
          <p:nvPr/>
        </p:nvSpPr>
        <p:spPr>
          <a:xfrm>
            <a:off x="17189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상점(Shop)</a:t>
            </a:r>
            <a:endParaRPr sz="1050" b="1">
              <a:solidFill>
                <a:schemeClr val="dk1"/>
              </a:solidFill>
            </a:endParaRPr>
          </a:p>
        </p:txBody>
      </p:sp>
      <p:sp>
        <p:nvSpPr>
          <p:cNvPr id="364" name="Google Shape;364;p30"/>
          <p:cNvSpPr txBox="1"/>
          <p:nvPr/>
        </p:nvSpPr>
        <p:spPr>
          <a:xfrm>
            <a:off x="384645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교역소(Trading Post)</a:t>
            </a:r>
            <a:endParaRPr sz="1050" b="1">
              <a:solidFill>
                <a:schemeClr val="dk1"/>
              </a:solidFill>
            </a:endParaRPr>
          </a:p>
        </p:txBody>
      </p:sp>
      <p:sp>
        <p:nvSpPr>
          <p:cNvPr id="365" name="Google Shape;365;p30"/>
          <p:cNvSpPr txBox="1"/>
          <p:nvPr/>
        </p:nvSpPr>
        <p:spPr>
          <a:xfrm>
            <a:off x="6032925"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역참(Courier Station)</a:t>
            </a:r>
            <a:endParaRPr sz="1050" b="1">
              <a:solidFill>
                <a:schemeClr val="dk1"/>
              </a:solidFill>
            </a:endParaRPr>
          </a:p>
        </p:txBody>
      </p:sp>
      <p:sp>
        <p:nvSpPr>
          <p:cNvPr id="366" name="Google Shape;366;p30"/>
          <p:cNvSpPr txBox="1"/>
          <p:nvPr/>
        </p:nvSpPr>
        <p:spPr>
          <a:xfrm>
            <a:off x="6032925" y="36235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highlight>
                  <a:srgbClr val="FFFFFF"/>
                </a:highlight>
              </a:rPr>
              <a:t>신비한 상인이 주기적으로 도시에 방문하게 된다. 상점에서 볼 수 있는 아이템들을 더 싼 가격에 제공하거나, 식량 등의 자원을 통해 구매할 수 있다.</a:t>
            </a:r>
            <a:endParaRPr sz="900"/>
          </a:p>
        </p:txBody>
      </p:sp>
      <p:sp>
        <p:nvSpPr>
          <p:cNvPr id="367" name="Google Shape;367;p30"/>
          <p:cNvSpPr txBox="1"/>
          <p:nvPr/>
        </p:nvSpPr>
        <p:spPr>
          <a:xfrm>
            <a:off x="3872925" y="3628963"/>
            <a:ext cx="2160000" cy="1080000"/>
          </a:xfrm>
          <a:prstGeom prst="rect">
            <a:avLst/>
          </a:prstGeom>
          <a:noFill/>
          <a:ln>
            <a:noFill/>
          </a:ln>
        </p:spPr>
        <p:txBody>
          <a:bodyPr spcFirstLastPara="1" wrap="square" lIns="91425" tIns="91425" rIns="91425" bIns="91425" anchor="t" anchorCtr="0">
            <a:noAutofit/>
          </a:bodyPr>
          <a:lstStyle/>
          <a:p>
            <a:pPr marL="0" lvl="0" indent="0" algn="l" rtl="0">
              <a:lnSpc>
                <a:spcPct val="20000"/>
              </a:lnSpc>
              <a:spcBef>
                <a:spcPts val="0"/>
              </a:spcBef>
              <a:spcAft>
                <a:spcPts val="0"/>
              </a:spcAft>
              <a:buNone/>
            </a:pPr>
            <a:r>
              <a:rPr lang="ko" sz="900">
                <a:highlight>
                  <a:srgbClr val="FFFFFF"/>
                </a:highlight>
              </a:rPr>
              <a:t>연맹원에게 원조를 할 수 있다.</a:t>
            </a:r>
            <a:endParaRPr sz="900">
              <a:highlight>
                <a:srgbClr val="FFFFFF"/>
              </a:highlight>
            </a:endParaRPr>
          </a:p>
          <a:p>
            <a:pPr marL="0" lvl="0" indent="0" algn="l" rtl="0">
              <a:spcBef>
                <a:spcPts val="1600"/>
              </a:spcBef>
              <a:spcAft>
                <a:spcPts val="1600"/>
              </a:spcAft>
              <a:buNone/>
            </a:pPr>
            <a:r>
              <a:rPr lang="ko" sz="900">
                <a:highlight>
                  <a:srgbClr val="FFFFFF"/>
                </a:highlight>
              </a:rPr>
              <a:t>이때 원조 물자를 운반할 부대를 만들어야 하며, 업그레이드시 한번에 운반 가능한 양이 늘어나고 세율이 줄어든다.</a:t>
            </a:r>
            <a:endParaRPr sz="900"/>
          </a:p>
        </p:txBody>
      </p:sp>
      <p:sp>
        <p:nvSpPr>
          <p:cNvPr id="368" name="Google Shape;368;p30"/>
          <p:cNvSpPr txBox="1"/>
          <p:nvPr/>
        </p:nvSpPr>
        <p:spPr>
          <a:xfrm>
            <a:off x="1713575" y="3623563"/>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t>보석을 이용하여 자원, 가속, 버프 및 기타 아이템을 구매할 수 있다.  VIP 상점에서는 VIP 레벨에 따라 할인된 가격으로 아이템을 구매할 수 있다.</a:t>
            </a:r>
            <a:endParaRPr sz="900"/>
          </a:p>
          <a:p>
            <a:pPr marL="0" lvl="0" indent="0" algn="l" rtl="0">
              <a:spcBef>
                <a:spcPts val="1600"/>
              </a:spcBef>
              <a:spcAft>
                <a:spcPts val="1600"/>
              </a:spcAft>
              <a:buNone/>
            </a:pPr>
            <a:endParaRPr sz="900"/>
          </a:p>
        </p:txBody>
      </p:sp>
      <p:pic>
        <p:nvPicPr>
          <p:cNvPr id="369" name="Google Shape;369;p30"/>
          <p:cNvPicPr preferRelativeResize="0"/>
          <p:nvPr/>
        </p:nvPicPr>
        <p:blipFill>
          <a:blip r:embed="rId3">
            <a:alphaModFix/>
          </a:blip>
          <a:stretch>
            <a:fillRect/>
          </a:stretch>
        </p:blipFill>
        <p:spPr>
          <a:xfrm>
            <a:off x="2073575" y="1805263"/>
            <a:ext cx="1440000" cy="1187629"/>
          </a:xfrm>
          <a:prstGeom prst="rect">
            <a:avLst/>
          </a:prstGeom>
          <a:noFill/>
          <a:ln>
            <a:noFill/>
          </a:ln>
        </p:spPr>
      </p:pic>
      <p:pic>
        <p:nvPicPr>
          <p:cNvPr id="370" name="Google Shape;370;p30"/>
          <p:cNvPicPr preferRelativeResize="0"/>
          <p:nvPr/>
        </p:nvPicPr>
        <p:blipFill>
          <a:blip r:embed="rId4">
            <a:alphaModFix/>
          </a:blip>
          <a:stretch>
            <a:fillRect/>
          </a:stretch>
        </p:blipFill>
        <p:spPr>
          <a:xfrm>
            <a:off x="4251239" y="1849750"/>
            <a:ext cx="1440000" cy="1160000"/>
          </a:xfrm>
          <a:prstGeom prst="rect">
            <a:avLst/>
          </a:prstGeom>
          <a:noFill/>
          <a:ln>
            <a:noFill/>
          </a:ln>
        </p:spPr>
      </p:pic>
      <p:pic>
        <p:nvPicPr>
          <p:cNvPr id="371" name="Google Shape;371;p30"/>
          <p:cNvPicPr preferRelativeResize="0"/>
          <p:nvPr/>
        </p:nvPicPr>
        <p:blipFill>
          <a:blip r:embed="rId5">
            <a:alphaModFix/>
          </a:blip>
          <a:stretch>
            <a:fillRect/>
          </a:stretch>
        </p:blipFill>
        <p:spPr>
          <a:xfrm>
            <a:off x="6392921" y="1835938"/>
            <a:ext cx="1440000" cy="1125474"/>
          </a:xfrm>
          <a:prstGeom prst="rect">
            <a:avLst/>
          </a:prstGeom>
          <a:noFill/>
          <a:ln>
            <a:noFill/>
          </a:ln>
        </p:spPr>
      </p:pic>
      <p:cxnSp>
        <p:nvCxnSpPr>
          <p:cNvPr id="372" name="Google Shape;372;p30"/>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373" name="Google Shape;373;p30"/>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종류 및 구분</a:t>
            </a:r>
            <a:endParaRPr sz="1100" b="1"/>
          </a:p>
        </p:txBody>
      </p:sp>
      <p:sp>
        <p:nvSpPr>
          <p:cNvPr id="374" name="Google Shape;374;p30"/>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1"/>
          <p:cNvSpPr/>
          <p:nvPr/>
        </p:nvSpPr>
        <p:spPr>
          <a:xfrm>
            <a:off x="992475" y="1283563"/>
            <a:ext cx="7200000" cy="306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1"/>
          <p:cNvGrpSpPr/>
          <p:nvPr/>
        </p:nvGrpSpPr>
        <p:grpSpPr>
          <a:xfrm>
            <a:off x="991988" y="1283563"/>
            <a:ext cx="7200925" cy="3420000"/>
            <a:chOff x="971513" y="1214725"/>
            <a:chExt cx="7200925" cy="3420000"/>
          </a:xfrm>
        </p:grpSpPr>
        <p:sp>
          <p:nvSpPr>
            <p:cNvPr id="381" name="Google Shape;381;p31"/>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 name="Google Shape;382;p31"/>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383" name="Google Shape;383;p31"/>
            <p:cNvCxnSpPr/>
            <p:nvPr/>
          </p:nvCxnSpPr>
          <p:spPr>
            <a:xfrm>
              <a:off x="3307925" y="1519856"/>
              <a:ext cx="0" cy="1895100"/>
            </a:xfrm>
            <a:prstGeom prst="straightConnector1">
              <a:avLst/>
            </a:prstGeom>
            <a:noFill/>
            <a:ln w="9525" cap="flat" cmpd="sng">
              <a:solidFill>
                <a:srgbClr val="666666"/>
              </a:solidFill>
              <a:prstDash val="solid"/>
              <a:round/>
              <a:headEnd type="none" w="med" len="med"/>
              <a:tailEnd type="none" w="med" len="med"/>
            </a:ln>
          </p:spPr>
        </p:cxnSp>
        <p:cxnSp>
          <p:nvCxnSpPr>
            <p:cNvPr id="384" name="Google Shape;384;p31"/>
            <p:cNvCxnSpPr/>
            <p:nvPr/>
          </p:nvCxnSpPr>
          <p:spPr>
            <a:xfrm>
              <a:off x="6549625" y="1518300"/>
              <a:ext cx="0" cy="1898100"/>
            </a:xfrm>
            <a:prstGeom prst="straightConnector1">
              <a:avLst/>
            </a:prstGeom>
            <a:noFill/>
            <a:ln w="9525" cap="flat" cmpd="sng">
              <a:solidFill>
                <a:srgbClr val="666666"/>
              </a:solidFill>
              <a:prstDash val="solid"/>
              <a:round/>
              <a:headEnd type="none" w="med" len="med"/>
              <a:tailEnd type="none" w="med" len="med"/>
            </a:ln>
          </p:spPr>
        </p:cxnSp>
        <p:cxnSp>
          <p:nvCxnSpPr>
            <p:cNvPr id="385" name="Google Shape;385;p31"/>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86" name="Google Shape;386;p31"/>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87" name="Google Shape;387;p31"/>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388" name="Google Shape;388;p31"/>
            <p:cNvCxnSpPr/>
            <p:nvPr/>
          </p:nvCxnSpPr>
          <p:spPr>
            <a:xfrm>
              <a:off x="4931025" y="1518300"/>
              <a:ext cx="0" cy="1898100"/>
            </a:xfrm>
            <a:prstGeom prst="straightConnector1">
              <a:avLst/>
            </a:prstGeom>
            <a:noFill/>
            <a:ln w="9525" cap="flat" cmpd="sng">
              <a:solidFill>
                <a:srgbClr val="666666"/>
              </a:solidFill>
              <a:prstDash val="solid"/>
              <a:round/>
              <a:headEnd type="none" w="med" len="med"/>
              <a:tailEnd type="none" w="med" len="med"/>
            </a:ln>
          </p:spPr>
        </p:cxnSp>
      </p:grpSp>
      <p:sp>
        <p:nvSpPr>
          <p:cNvPr id="389" name="Google Shape;389;p31"/>
          <p:cNvSpPr txBox="1"/>
          <p:nvPr/>
        </p:nvSpPr>
        <p:spPr>
          <a:xfrm>
            <a:off x="65459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공성무기 공장</a:t>
            </a:r>
            <a:r>
              <a:rPr lang="ko" sz="600" b="1">
                <a:solidFill>
                  <a:schemeClr val="dk1"/>
                </a:solidFill>
              </a:rPr>
              <a:t>(Siege Workshop)</a:t>
            </a:r>
            <a:endParaRPr sz="600" b="1">
              <a:solidFill>
                <a:schemeClr val="dk1"/>
              </a:solidFill>
            </a:endParaRPr>
          </a:p>
        </p:txBody>
      </p:sp>
      <p:sp>
        <p:nvSpPr>
          <p:cNvPr id="390" name="Google Shape;390;p31"/>
          <p:cNvSpPr txBox="1"/>
          <p:nvPr/>
        </p:nvSpPr>
        <p:spPr>
          <a:xfrm>
            <a:off x="992000" y="125898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391" name="Google Shape;391;p31"/>
          <p:cNvSpPr txBox="1"/>
          <p:nvPr/>
        </p:nvSpPr>
        <p:spPr>
          <a:xfrm>
            <a:off x="1718900" y="12661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군사(Military)</a:t>
            </a:r>
            <a:endParaRPr sz="1050" b="1"/>
          </a:p>
        </p:txBody>
      </p:sp>
      <p:sp>
        <p:nvSpPr>
          <p:cNvPr id="392" name="Google Shape;392;p31"/>
          <p:cNvSpPr txBox="1"/>
          <p:nvPr/>
        </p:nvSpPr>
        <p:spPr>
          <a:xfrm>
            <a:off x="992000" y="3172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393" name="Google Shape;393;p31"/>
          <p:cNvSpPr txBox="1"/>
          <p:nvPr/>
        </p:nvSpPr>
        <p:spPr>
          <a:xfrm>
            <a:off x="17189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군영(Barracks)</a:t>
            </a:r>
            <a:endParaRPr sz="1050" b="1">
              <a:solidFill>
                <a:schemeClr val="dk1"/>
              </a:solidFill>
            </a:endParaRPr>
          </a:p>
        </p:txBody>
      </p:sp>
      <p:sp>
        <p:nvSpPr>
          <p:cNvPr id="394" name="Google Shape;394;p31"/>
          <p:cNvSpPr txBox="1"/>
          <p:nvPr/>
        </p:nvSpPr>
        <p:spPr>
          <a:xfrm>
            <a:off x="33284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사격장</a:t>
            </a:r>
            <a:r>
              <a:rPr lang="ko" sz="800" b="1">
                <a:solidFill>
                  <a:schemeClr val="dk1"/>
                </a:solidFill>
              </a:rPr>
              <a:t>(Archery Range)</a:t>
            </a:r>
            <a:endParaRPr sz="800" b="1">
              <a:solidFill>
                <a:schemeClr val="dk1"/>
              </a:solidFill>
            </a:endParaRPr>
          </a:p>
        </p:txBody>
      </p:sp>
      <p:sp>
        <p:nvSpPr>
          <p:cNvPr id="395" name="Google Shape;395;p31"/>
          <p:cNvSpPr txBox="1"/>
          <p:nvPr/>
        </p:nvSpPr>
        <p:spPr>
          <a:xfrm>
            <a:off x="4951500" y="3172013"/>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마구간(Stable)</a:t>
            </a:r>
            <a:endParaRPr sz="1050" b="1">
              <a:solidFill>
                <a:schemeClr val="dk1"/>
              </a:solidFill>
            </a:endParaRPr>
          </a:p>
        </p:txBody>
      </p:sp>
      <p:sp>
        <p:nvSpPr>
          <p:cNvPr id="396" name="Google Shape;396;p31"/>
          <p:cNvSpPr txBox="1"/>
          <p:nvPr/>
        </p:nvSpPr>
        <p:spPr>
          <a:xfrm>
            <a:off x="1713575" y="3623563"/>
            <a:ext cx="64794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highlight>
                  <a:srgbClr val="FFFFFF"/>
                </a:highlight>
              </a:rPr>
              <a:t>각 병종의 병사들을 훈련시킬 수 있는 건물들이다. 병종마다 5개의 티어가 존재하며, 군사 기술 연구를 통해 상위 티어의 병사를 해금할 수 있다.</a:t>
            </a:r>
            <a:endParaRPr sz="900">
              <a:highlight>
                <a:srgbClr val="FFFFFF"/>
              </a:highlight>
            </a:endParaRPr>
          </a:p>
          <a:p>
            <a:pPr marL="0" lvl="0" indent="0" algn="l" rtl="0">
              <a:lnSpc>
                <a:spcPct val="20000"/>
              </a:lnSpc>
              <a:spcBef>
                <a:spcPts val="1600"/>
              </a:spcBef>
              <a:spcAft>
                <a:spcPts val="0"/>
              </a:spcAft>
              <a:buNone/>
            </a:pPr>
            <a:r>
              <a:rPr lang="ko" sz="900">
                <a:highlight>
                  <a:srgbClr val="FFFFFF"/>
                </a:highlight>
              </a:rPr>
              <a:t>업그레이드시 한번에 훈련시킬 수 있는 병사의 수가 증가한다.</a:t>
            </a:r>
            <a:endParaRPr sz="900"/>
          </a:p>
          <a:p>
            <a:pPr marL="0" lvl="0" indent="0" algn="l" rtl="0">
              <a:lnSpc>
                <a:spcPct val="20000"/>
              </a:lnSpc>
              <a:spcBef>
                <a:spcPts val="1600"/>
              </a:spcBef>
              <a:spcAft>
                <a:spcPts val="1600"/>
              </a:spcAft>
              <a:buNone/>
            </a:pPr>
            <a:r>
              <a:rPr lang="ko" sz="900"/>
              <a:t>건물 레벨에 따라 보병은 부대의 공격 보너스, 궁병은 생명력 보너스, 기마병은 방어 보너스를 제공한다.</a:t>
            </a:r>
            <a:endParaRPr sz="900"/>
          </a:p>
        </p:txBody>
      </p:sp>
      <p:pic>
        <p:nvPicPr>
          <p:cNvPr id="397" name="Google Shape;397;p31"/>
          <p:cNvPicPr preferRelativeResize="0"/>
          <p:nvPr/>
        </p:nvPicPr>
        <p:blipFill>
          <a:blip r:embed="rId3">
            <a:alphaModFix/>
          </a:blip>
          <a:stretch>
            <a:fillRect/>
          </a:stretch>
        </p:blipFill>
        <p:spPr>
          <a:xfrm>
            <a:off x="1870413" y="1876175"/>
            <a:ext cx="1260000" cy="1045800"/>
          </a:xfrm>
          <a:prstGeom prst="rect">
            <a:avLst/>
          </a:prstGeom>
          <a:noFill/>
          <a:ln>
            <a:noFill/>
          </a:ln>
        </p:spPr>
      </p:pic>
      <p:pic>
        <p:nvPicPr>
          <p:cNvPr id="398" name="Google Shape;398;p31"/>
          <p:cNvPicPr preferRelativeResize="0"/>
          <p:nvPr/>
        </p:nvPicPr>
        <p:blipFill>
          <a:blip r:embed="rId4">
            <a:alphaModFix/>
          </a:blip>
          <a:stretch>
            <a:fillRect/>
          </a:stretch>
        </p:blipFill>
        <p:spPr>
          <a:xfrm>
            <a:off x="3500688" y="1878275"/>
            <a:ext cx="1260000" cy="1041600"/>
          </a:xfrm>
          <a:prstGeom prst="rect">
            <a:avLst/>
          </a:prstGeom>
          <a:noFill/>
          <a:ln>
            <a:noFill/>
          </a:ln>
        </p:spPr>
      </p:pic>
      <p:pic>
        <p:nvPicPr>
          <p:cNvPr id="399" name="Google Shape;399;p31"/>
          <p:cNvPicPr preferRelativeResize="0"/>
          <p:nvPr/>
        </p:nvPicPr>
        <p:blipFill>
          <a:blip r:embed="rId5">
            <a:alphaModFix/>
          </a:blip>
          <a:stretch>
            <a:fillRect/>
          </a:stretch>
        </p:blipFill>
        <p:spPr>
          <a:xfrm>
            <a:off x="5121863" y="1922388"/>
            <a:ext cx="1260000" cy="991200"/>
          </a:xfrm>
          <a:prstGeom prst="rect">
            <a:avLst/>
          </a:prstGeom>
          <a:noFill/>
          <a:ln>
            <a:noFill/>
          </a:ln>
        </p:spPr>
      </p:pic>
      <p:pic>
        <p:nvPicPr>
          <p:cNvPr id="400" name="Google Shape;400;p31"/>
          <p:cNvPicPr preferRelativeResize="0"/>
          <p:nvPr/>
        </p:nvPicPr>
        <p:blipFill>
          <a:blip r:embed="rId6">
            <a:alphaModFix/>
          </a:blip>
          <a:stretch>
            <a:fillRect/>
          </a:stretch>
        </p:blipFill>
        <p:spPr>
          <a:xfrm>
            <a:off x="6743040" y="1945488"/>
            <a:ext cx="1260000" cy="945000"/>
          </a:xfrm>
          <a:prstGeom prst="rect">
            <a:avLst/>
          </a:prstGeom>
          <a:noFill/>
          <a:ln>
            <a:noFill/>
          </a:ln>
        </p:spPr>
      </p:pic>
      <p:cxnSp>
        <p:nvCxnSpPr>
          <p:cNvPr id="401" name="Google Shape;401;p31"/>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402" name="Google Shape;402;p31"/>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종류 및 구분</a:t>
            </a:r>
            <a:endParaRPr sz="1100" b="1"/>
          </a:p>
        </p:txBody>
      </p:sp>
      <p:sp>
        <p:nvSpPr>
          <p:cNvPr id="403" name="Google Shape;403;p31"/>
          <p:cNvSpPr txBox="1"/>
          <p:nvPr/>
        </p:nvSpPr>
        <p:spPr>
          <a:xfrm>
            <a:off x="951050" y="387503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cxnSp>
        <p:nvCxnSpPr>
          <p:cNvPr id="63" name="Google Shape;63;p14"/>
          <p:cNvCxnSpPr/>
          <p:nvPr/>
        </p:nvCxnSpPr>
        <p:spPr>
          <a:xfrm>
            <a:off x="403525" y="674000"/>
            <a:ext cx="629400" cy="0"/>
          </a:xfrm>
          <a:prstGeom prst="straightConnector1">
            <a:avLst/>
          </a:prstGeom>
          <a:noFill/>
          <a:ln w="76200" cap="flat" cmpd="sng">
            <a:solidFill>
              <a:srgbClr val="FFD966"/>
            </a:solidFill>
            <a:prstDash val="solid"/>
            <a:round/>
            <a:headEnd type="none" w="med" len="med"/>
            <a:tailEnd type="none" w="med" len="med"/>
          </a:ln>
        </p:spPr>
      </p:cxnSp>
      <p:sp>
        <p:nvSpPr>
          <p:cNvPr id="64" name="Google Shape;64;p14"/>
          <p:cNvSpPr txBox="1"/>
          <p:nvPr/>
        </p:nvSpPr>
        <p:spPr>
          <a:xfrm>
            <a:off x="387900" y="364225"/>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목차</a:t>
            </a:r>
            <a:endParaRPr sz="1200" b="1"/>
          </a:p>
        </p:txBody>
      </p:sp>
      <p:sp>
        <p:nvSpPr>
          <p:cNvPr id="65" name="Google Shape;65;p14"/>
          <p:cNvSpPr txBox="1"/>
          <p:nvPr/>
        </p:nvSpPr>
        <p:spPr>
          <a:xfrm>
            <a:off x="458225" y="2072500"/>
            <a:ext cx="216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01.  개요</a:t>
            </a:r>
            <a:endParaRPr sz="1200" b="1"/>
          </a:p>
          <a:p>
            <a:pPr marL="0" lvl="0" indent="0" algn="l" rtl="0">
              <a:lnSpc>
                <a:spcPct val="150000"/>
              </a:lnSpc>
              <a:spcBef>
                <a:spcPts val="0"/>
              </a:spcBef>
              <a:spcAft>
                <a:spcPts val="0"/>
              </a:spcAft>
              <a:buNone/>
            </a:pPr>
            <a:endParaRPr sz="600" b="1"/>
          </a:p>
          <a:p>
            <a:pPr marL="0" lvl="0" indent="457200" algn="l" rtl="0">
              <a:lnSpc>
                <a:spcPct val="150000"/>
              </a:lnSpc>
              <a:spcBef>
                <a:spcPts val="0"/>
              </a:spcBef>
              <a:spcAft>
                <a:spcPts val="0"/>
              </a:spcAft>
              <a:buNone/>
            </a:pPr>
            <a:r>
              <a:rPr lang="ko" sz="1000"/>
              <a:t>01.1. 기본 정보</a:t>
            </a:r>
            <a:endParaRPr sz="1000"/>
          </a:p>
          <a:p>
            <a:pPr marL="457200" lvl="0" indent="0" algn="l" rtl="0">
              <a:lnSpc>
                <a:spcPct val="150000"/>
              </a:lnSpc>
              <a:spcBef>
                <a:spcPts val="0"/>
              </a:spcBef>
              <a:spcAft>
                <a:spcPts val="0"/>
              </a:spcAft>
              <a:buNone/>
            </a:pPr>
            <a:r>
              <a:rPr lang="ko" sz="1000"/>
              <a:t>01.2. 게임 플로우</a:t>
            </a:r>
            <a:endParaRPr sz="1000"/>
          </a:p>
          <a:p>
            <a:pPr marL="457200" lvl="0" indent="0" algn="l" rtl="0">
              <a:lnSpc>
                <a:spcPct val="150000"/>
              </a:lnSpc>
              <a:spcBef>
                <a:spcPts val="0"/>
              </a:spcBef>
              <a:spcAft>
                <a:spcPts val="0"/>
              </a:spcAft>
              <a:buNone/>
            </a:pPr>
            <a:r>
              <a:rPr lang="ko" sz="1000"/>
              <a:t>01.3. 기본 건물</a:t>
            </a:r>
            <a:endParaRPr sz="1000"/>
          </a:p>
        </p:txBody>
      </p:sp>
      <p:sp>
        <p:nvSpPr>
          <p:cNvPr id="66" name="Google Shape;66;p14"/>
          <p:cNvSpPr txBox="1"/>
          <p:nvPr/>
        </p:nvSpPr>
        <p:spPr>
          <a:xfrm>
            <a:off x="2412000" y="2072500"/>
            <a:ext cx="216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02.  주요 요소</a:t>
            </a:r>
            <a:endParaRPr sz="1200" b="1"/>
          </a:p>
          <a:p>
            <a:pPr marL="0" lvl="0" indent="0" algn="l" rtl="0">
              <a:lnSpc>
                <a:spcPct val="150000"/>
              </a:lnSpc>
              <a:spcBef>
                <a:spcPts val="0"/>
              </a:spcBef>
              <a:spcAft>
                <a:spcPts val="0"/>
              </a:spcAft>
              <a:buNone/>
            </a:pPr>
            <a:endParaRPr sz="600" b="1"/>
          </a:p>
          <a:p>
            <a:pPr marL="0" lvl="0" indent="457200" algn="l" rtl="0">
              <a:lnSpc>
                <a:spcPct val="150000"/>
              </a:lnSpc>
              <a:spcBef>
                <a:spcPts val="0"/>
              </a:spcBef>
              <a:spcAft>
                <a:spcPts val="0"/>
              </a:spcAft>
              <a:buNone/>
            </a:pPr>
            <a:r>
              <a:rPr lang="ko" sz="1000"/>
              <a:t>02.1. 건물 시스템</a:t>
            </a:r>
            <a:endParaRPr sz="1000"/>
          </a:p>
          <a:p>
            <a:pPr marL="457200" lvl="0" indent="0" algn="l" rtl="0">
              <a:lnSpc>
                <a:spcPct val="150000"/>
              </a:lnSpc>
              <a:spcBef>
                <a:spcPts val="0"/>
              </a:spcBef>
              <a:spcAft>
                <a:spcPts val="0"/>
              </a:spcAft>
              <a:buNone/>
            </a:pPr>
            <a:r>
              <a:rPr lang="ko" sz="1000"/>
              <a:t>02.2. 아카데미 시스템</a:t>
            </a:r>
            <a:endParaRPr sz="1000"/>
          </a:p>
          <a:p>
            <a:pPr marL="457200" lvl="0" indent="0" algn="l" rtl="0">
              <a:lnSpc>
                <a:spcPct val="150000"/>
              </a:lnSpc>
              <a:spcBef>
                <a:spcPts val="0"/>
              </a:spcBef>
              <a:spcAft>
                <a:spcPts val="0"/>
              </a:spcAft>
              <a:buNone/>
            </a:pPr>
            <a:r>
              <a:rPr lang="ko" sz="1000"/>
              <a:t>02.3. 연맹 센터 시스템</a:t>
            </a:r>
            <a:endParaRPr sz="1000"/>
          </a:p>
        </p:txBody>
      </p:sp>
      <p:sp>
        <p:nvSpPr>
          <p:cNvPr id="67" name="Google Shape;67;p14"/>
          <p:cNvSpPr txBox="1"/>
          <p:nvPr/>
        </p:nvSpPr>
        <p:spPr>
          <a:xfrm>
            <a:off x="4572000" y="2072500"/>
            <a:ext cx="216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03.  시스템 의도</a:t>
            </a:r>
            <a:endParaRPr sz="1200" b="1"/>
          </a:p>
          <a:p>
            <a:pPr marL="0" lvl="0" indent="0" algn="l" rtl="0">
              <a:lnSpc>
                <a:spcPct val="150000"/>
              </a:lnSpc>
              <a:spcBef>
                <a:spcPts val="0"/>
              </a:spcBef>
              <a:spcAft>
                <a:spcPts val="0"/>
              </a:spcAft>
              <a:buNone/>
            </a:pPr>
            <a:endParaRPr sz="600" b="1"/>
          </a:p>
          <a:p>
            <a:pPr marL="0" lvl="0" indent="457200" algn="l" rtl="0">
              <a:lnSpc>
                <a:spcPct val="150000"/>
              </a:lnSpc>
              <a:spcBef>
                <a:spcPts val="0"/>
              </a:spcBef>
              <a:spcAft>
                <a:spcPts val="0"/>
              </a:spcAft>
              <a:buNone/>
            </a:pPr>
            <a:r>
              <a:rPr lang="ko" sz="1000"/>
              <a:t>03.1. 건물 시스템</a:t>
            </a:r>
            <a:endParaRPr sz="1000"/>
          </a:p>
          <a:p>
            <a:pPr marL="457200" lvl="0" indent="0" algn="l" rtl="0">
              <a:lnSpc>
                <a:spcPct val="150000"/>
              </a:lnSpc>
              <a:spcBef>
                <a:spcPts val="0"/>
              </a:spcBef>
              <a:spcAft>
                <a:spcPts val="0"/>
              </a:spcAft>
              <a:buNone/>
            </a:pPr>
            <a:r>
              <a:rPr lang="ko" sz="1000"/>
              <a:t>02.2. 아카데미 시스템</a:t>
            </a:r>
            <a:endParaRPr sz="1000"/>
          </a:p>
          <a:p>
            <a:pPr marL="457200" lvl="0" indent="0" algn="l" rtl="0">
              <a:lnSpc>
                <a:spcPct val="150000"/>
              </a:lnSpc>
              <a:spcBef>
                <a:spcPts val="0"/>
              </a:spcBef>
              <a:spcAft>
                <a:spcPts val="0"/>
              </a:spcAft>
              <a:buNone/>
            </a:pPr>
            <a:r>
              <a:rPr lang="ko" sz="1000"/>
              <a:t>02.3. 연맹 센터 시스템</a:t>
            </a:r>
            <a:endParaRPr sz="1000"/>
          </a:p>
        </p:txBody>
      </p:sp>
      <p:sp>
        <p:nvSpPr>
          <p:cNvPr id="68" name="Google Shape;68;p14"/>
          <p:cNvSpPr txBox="1"/>
          <p:nvPr/>
        </p:nvSpPr>
        <p:spPr>
          <a:xfrm>
            <a:off x="6732000" y="2072500"/>
            <a:ext cx="2160000" cy="119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200" b="1"/>
              <a:t>04.  비교 및 분석</a:t>
            </a:r>
            <a:endParaRPr sz="1200" b="1"/>
          </a:p>
          <a:p>
            <a:pPr marL="0" lvl="0" indent="0" algn="l" rtl="0">
              <a:lnSpc>
                <a:spcPct val="150000"/>
              </a:lnSpc>
              <a:spcBef>
                <a:spcPts val="0"/>
              </a:spcBef>
              <a:spcAft>
                <a:spcPts val="0"/>
              </a:spcAft>
              <a:buNone/>
            </a:pPr>
            <a:endParaRPr sz="600" b="1"/>
          </a:p>
          <a:p>
            <a:pPr marL="0" lvl="0" indent="457200" algn="l" rtl="0">
              <a:lnSpc>
                <a:spcPct val="150000"/>
              </a:lnSpc>
              <a:spcBef>
                <a:spcPts val="0"/>
              </a:spcBef>
              <a:spcAft>
                <a:spcPts val="0"/>
              </a:spcAft>
              <a:buNone/>
            </a:pPr>
            <a:r>
              <a:rPr lang="ko" sz="1000"/>
              <a:t>04.1. 클래시 오브 클랜</a:t>
            </a:r>
            <a:endParaRPr sz="1000"/>
          </a:p>
          <a:p>
            <a:pPr marL="457200" lvl="0" indent="0" algn="l" rtl="0">
              <a:lnSpc>
                <a:spcPct val="150000"/>
              </a:lnSpc>
              <a:spcBef>
                <a:spcPts val="0"/>
              </a:spcBef>
              <a:spcAft>
                <a:spcPts val="0"/>
              </a:spcAft>
              <a:buNone/>
            </a:pPr>
            <a:r>
              <a:rPr lang="ko" sz="1000"/>
              <a:t>04.2. 비교 및 분석</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2"/>
          <p:cNvSpPr/>
          <p:nvPr/>
        </p:nvSpPr>
        <p:spPr>
          <a:xfrm>
            <a:off x="992488" y="1283588"/>
            <a:ext cx="7200000" cy="306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2"/>
          <p:cNvGrpSpPr/>
          <p:nvPr/>
        </p:nvGrpSpPr>
        <p:grpSpPr>
          <a:xfrm>
            <a:off x="992000" y="1283588"/>
            <a:ext cx="7200925" cy="3425375"/>
            <a:chOff x="971513" y="1214725"/>
            <a:chExt cx="7200925" cy="3425375"/>
          </a:xfrm>
        </p:grpSpPr>
        <p:sp>
          <p:nvSpPr>
            <p:cNvPr id="410" name="Google Shape;410;p32"/>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32"/>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412" name="Google Shape;412;p32"/>
            <p:cNvCxnSpPr/>
            <p:nvPr/>
          </p:nvCxnSpPr>
          <p:spPr>
            <a:xfrm>
              <a:off x="3853100" y="1524000"/>
              <a:ext cx="0" cy="3111000"/>
            </a:xfrm>
            <a:prstGeom prst="straightConnector1">
              <a:avLst/>
            </a:prstGeom>
            <a:noFill/>
            <a:ln w="9525" cap="flat" cmpd="sng">
              <a:solidFill>
                <a:srgbClr val="666666"/>
              </a:solidFill>
              <a:prstDash val="solid"/>
              <a:round/>
              <a:headEnd type="none" w="med" len="med"/>
              <a:tailEnd type="none" w="med" len="med"/>
            </a:ln>
          </p:spPr>
        </p:cxnSp>
        <p:cxnSp>
          <p:nvCxnSpPr>
            <p:cNvPr id="413" name="Google Shape;413;p32"/>
            <p:cNvCxnSpPr/>
            <p:nvPr/>
          </p:nvCxnSpPr>
          <p:spPr>
            <a:xfrm>
              <a:off x="6012450" y="1524000"/>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414" name="Google Shape;414;p32"/>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15" name="Google Shape;415;p32"/>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16" name="Google Shape;416;p32"/>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grpSp>
      <p:cxnSp>
        <p:nvCxnSpPr>
          <p:cNvPr id="417" name="Google Shape;417;p32"/>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418" name="Google Shape;418;p32"/>
          <p:cNvSpPr txBox="1"/>
          <p:nvPr/>
        </p:nvSpPr>
        <p:spPr>
          <a:xfrm>
            <a:off x="992013" y="125901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419" name="Google Shape;419;p32"/>
          <p:cNvSpPr txBox="1"/>
          <p:nvPr/>
        </p:nvSpPr>
        <p:spPr>
          <a:xfrm>
            <a:off x="951063" y="3874388"/>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420" name="Google Shape;420;p32"/>
          <p:cNvSpPr txBox="1"/>
          <p:nvPr/>
        </p:nvSpPr>
        <p:spPr>
          <a:xfrm>
            <a:off x="992013" y="3172050"/>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421" name="Google Shape;421;p32"/>
          <p:cNvSpPr txBox="1"/>
          <p:nvPr/>
        </p:nvSpPr>
        <p:spPr>
          <a:xfrm>
            <a:off x="1718913" y="317203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주점(Tavern)</a:t>
            </a:r>
            <a:endParaRPr sz="1050" b="1">
              <a:solidFill>
                <a:schemeClr val="dk1"/>
              </a:solidFill>
            </a:endParaRPr>
          </a:p>
        </p:txBody>
      </p:sp>
      <p:sp>
        <p:nvSpPr>
          <p:cNvPr id="422" name="Google Shape;422;p32"/>
          <p:cNvSpPr txBox="1"/>
          <p:nvPr/>
        </p:nvSpPr>
        <p:spPr>
          <a:xfrm>
            <a:off x="3875613" y="317203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정찰병 주둔지</a:t>
            </a:r>
            <a:r>
              <a:rPr lang="ko" sz="800" b="1">
                <a:solidFill>
                  <a:schemeClr val="dk1"/>
                </a:solidFill>
              </a:rPr>
              <a:t>(Scout Camo)</a:t>
            </a:r>
            <a:endParaRPr sz="800" b="1">
              <a:solidFill>
                <a:schemeClr val="dk1"/>
              </a:solidFill>
            </a:endParaRPr>
          </a:p>
        </p:txBody>
      </p:sp>
      <p:sp>
        <p:nvSpPr>
          <p:cNvPr id="423" name="Google Shape;423;p32"/>
          <p:cNvSpPr txBox="1"/>
          <p:nvPr/>
        </p:nvSpPr>
        <p:spPr>
          <a:xfrm>
            <a:off x="6032313" y="317203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b="1">
                <a:solidFill>
                  <a:schemeClr val="dk1"/>
                </a:solidFill>
              </a:rPr>
              <a:t>병원(Hospital)</a:t>
            </a:r>
            <a:endParaRPr sz="1000" b="1">
              <a:solidFill>
                <a:schemeClr val="dk1"/>
              </a:solidFill>
            </a:endParaRPr>
          </a:p>
        </p:txBody>
      </p:sp>
      <p:sp>
        <p:nvSpPr>
          <p:cNvPr id="424" name="Google Shape;424;p32"/>
          <p:cNvSpPr txBox="1"/>
          <p:nvPr/>
        </p:nvSpPr>
        <p:spPr>
          <a:xfrm>
            <a:off x="1713588" y="3528188"/>
            <a:ext cx="2158200" cy="11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rgbClr val="3C4043"/>
                </a:solidFill>
                <a:highlight>
                  <a:srgbClr val="FFFFFF"/>
                </a:highlight>
              </a:rPr>
              <a:t>확률적으로 사령관을 획득할 수 있는 백은 보물상자와 황금 보물상자를 열 수 있다. 한 번 열 때마다 4개의 아이템을 랜덤하게 획득한다. 업그레이드시 각 상자의 무료 제공 횟수가 늘어나거나 무료 제공 대기 시간이 줄어든다.</a:t>
            </a:r>
            <a:endParaRPr sz="900">
              <a:solidFill>
                <a:schemeClr val="dk1"/>
              </a:solidFill>
            </a:endParaRPr>
          </a:p>
        </p:txBody>
      </p:sp>
      <p:sp>
        <p:nvSpPr>
          <p:cNvPr id="425" name="Google Shape;425;p32"/>
          <p:cNvSpPr txBox="1"/>
          <p:nvPr/>
        </p:nvSpPr>
        <p:spPr>
          <a:xfrm>
            <a:off x="3874117" y="3532038"/>
            <a:ext cx="2158200" cy="11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rPr>
              <a:t>확률적으로 사령관을 획득할 수 있는 백은 보물상자와 황금 보물상자를 열 수 있다. 한 번 열 때마다 4개의 아이템을 랜덤하게 획득한다. 업그레이드시 각 상자의 무료 제공 횟수가 늘어나거나 무료 제공 대기 시간이 줄어든다.</a:t>
            </a:r>
            <a:endParaRPr sz="900">
              <a:solidFill>
                <a:schemeClr val="dk1"/>
              </a:solidFill>
            </a:endParaRPr>
          </a:p>
        </p:txBody>
      </p:sp>
      <p:sp>
        <p:nvSpPr>
          <p:cNvPr id="426" name="Google Shape;426;p32"/>
          <p:cNvSpPr txBox="1"/>
          <p:nvPr/>
        </p:nvSpPr>
        <p:spPr>
          <a:xfrm>
            <a:off x="6034617" y="3623588"/>
            <a:ext cx="21582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chemeClr val="dk1"/>
                </a:solidFill>
              </a:rPr>
              <a:t>전투에서 발생한 부상자를 치료할 수 있는 곳이다. 업그레이드하면 병원 수용 인원이 증가한다. 병원 수용 인원이 차서 치료할 수 없는 경우 유닛은 죽을 수 있다.</a:t>
            </a:r>
            <a:endParaRPr sz="900">
              <a:solidFill>
                <a:schemeClr val="dk1"/>
              </a:solidFill>
            </a:endParaRPr>
          </a:p>
          <a:p>
            <a:pPr marL="0" lvl="0" indent="0" algn="l" rtl="0">
              <a:spcBef>
                <a:spcPts val="1600"/>
              </a:spcBef>
              <a:spcAft>
                <a:spcPts val="1600"/>
              </a:spcAft>
              <a:buNone/>
            </a:pPr>
            <a:endParaRPr sz="900">
              <a:solidFill>
                <a:schemeClr val="dk1"/>
              </a:solidFill>
            </a:endParaRPr>
          </a:p>
        </p:txBody>
      </p:sp>
      <p:sp>
        <p:nvSpPr>
          <p:cNvPr id="427" name="Google Shape;427;p32"/>
          <p:cNvSpPr txBox="1"/>
          <p:nvPr/>
        </p:nvSpPr>
        <p:spPr>
          <a:xfrm>
            <a:off x="1718913" y="1266175"/>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군사(Military)</a:t>
            </a:r>
            <a:endParaRPr sz="1050" b="1"/>
          </a:p>
        </p:txBody>
      </p:sp>
      <p:pic>
        <p:nvPicPr>
          <p:cNvPr id="428" name="Google Shape;428;p32"/>
          <p:cNvPicPr preferRelativeResize="0"/>
          <p:nvPr/>
        </p:nvPicPr>
        <p:blipFill>
          <a:blip r:embed="rId3">
            <a:alphaModFix/>
          </a:blip>
          <a:stretch>
            <a:fillRect/>
          </a:stretch>
        </p:blipFill>
        <p:spPr>
          <a:xfrm>
            <a:off x="2074288" y="1769113"/>
            <a:ext cx="1436776" cy="1260000"/>
          </a:xfrm>
          <a:prstGeom prst="rect">
            <a:avLst/>
          </a:prstGeom>
          <a:noFill/>
          <a:ln>
            <a:noFill/>
          </a:ln>
        </p:spPr>
      </p:pic>
      <p:pic>
        <p:nvPicPr>
          <p:cNvPr id="429" name="Google Shape;429;p32"/>
          <p:cNvPicPr preferRelativeResize="0"/>
          <p:nvPr/>
        </p:nvPicPr>
        <p:blipFill>
          <a:blip r:embed="rId4">
            <a:alphaModFix/>
          </a:blip>
          <a:stretch>
            <a:fillRect/>
          </a:stretch>
        </p:blipFill>
        <p:spPr>
          <a:xfrm>
            <a:off x="4214300" y="1787078"/>
            <a:ext cx="1477827" cy="1222616"/>
          </a:xfrm>
          <a:prstGeom prst="rect">
            <a:avLst/>
          </a:prstGeom>
          <a:noFill/>
          <a:ln>
            <a:noFill/>
          </a:ln>
        </p:spPr>
      </p:pic>
      <p:pic>
        <p:nvPicPr>
          <p:cNvPr id="430" name="Google Shape;430;p32"/>
          <p:cNvPicPr preferRelativeResize="0"/>
          <p:nvPr/>
        </p:nvPicPr>
        <p:blipFill>
          <a:blip r:embed="rId5">
            <a:alphaModFix/>
          </a:blip>
          <a:stretch>
            <a:fillRect/>
          </a:stretch>
        </p:blipFill>
        <p:spPr>
          <a:xfrm>
            <a:off x="6296497" y="1845144"/>
            <a:ext cx="1559928" cy="1107923"/>
          </a:xfrm>
          <a:prstGeom prst="rect">
            <a:avLst/>
          </a:prstGeom>
          <a:noFill/>
          <a:ln>
            <a:noFill/>
          </a:ln>
        </p:spPr>
      </p:pic>
      <p:sp>
        <p:nvSpPr>
          <p:cNvPr id="431" name="Google Shape;431;p32"/>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solidFill>
                  <a:schemeClr val="dk1"/>
                </a:solidFill>
              </a:rPr>
              <a:t>종류 및 구분</a:t>
            </a:r>
            <a:endParaRPr sz="11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3"/>
          <p:cNvSpPr/>
          <p:nvPr/>
        </p:nvSpPr>
        <p:spPr>
          <a:xfrm>
            <a:off x="992488" y="1283600"/>
            <a:ext cx="7200000" cy="306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3"/>
          <p:cNvGrpSpPr/>
          <p:nvPr/>
        </p:nvGrpSpPr>
        <p:grpSpPr>
          <a:xfrm>
            <a:off x="992000" y="1283600"/>
            <a:ext cx="7200925" cy="3425375"/>
            <a:chOff x="971513" y="1214725"/>
            <a:chExt cx="7200925" cy="3425375"/>
          </a:xfrm>
        </p:grpSpPr>
        <p:sp>
          <p:nvSpPr>
            <p:cNvPr id="438" name="Google Shape;438;p33"/>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33"/>
            <p:cNvCxnSpPr/>
            <p:nvPr/>
          </p:nvCxnSpPr>
          <p:spPr>
            <a:xfrm>
              <a:off x="169835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440" name="Google Shape;440;p33"/>
            <p:cNvCxnSpPr/>
            <p:nvPr/>
          </p:nvCxnSpPr>
          <p:spPr>
            <a:xfrm>
              <a:off x="3853100" y="1524000"/>
              <a:ext cx="0" cy="3111000"/>
            </a:xfrm>
            <a:prstGeom prst="straightConnector1">
              <a:avLst/>
            </a:prstGeom>
            <a:noFill/>
            <a:ln w="9525" cap="flat" cmpd="sng">
              <a:solidFill>
                <a:srgbClr val="666666"/>
              </a:solidFill>
              <a:prstDash val="solid"/>
              <a:round/>
              <a:headEnd type="none" w="med" len="med"/>
              <a:tailEnd type="none" w="med" len="med"/>
            </a:ln>
          </p:spPr>
        </p:cxnSp>
        <p:cxnSp>
          <p:nvCxnSpPr>
            <p:cNvPr id="441" name="Google Shape;441;p33"/>
            <p:cNvCxnSpPr/>
            <p:nvPr/>
          </p:nvCxnSpPr>
          <p:spPr>
            <a:xfrm>
              <a:off x="6012450" y="1524000"/>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442" name="Google Shape;442;p33"/>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43" name="Google Shape;443;p33"/>
            <p:cNvCxnSpPr/>
            <p:nvPr/>
          </p:nvCxnSpPr>
          <p:spPr>
            <a:xfrm>
              <a:off x="971538" y="313577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44" name="Google Shape;444;p33"/>
            <p:cNvCxnSpPr/>
            <p:nvPr/>
          </p:nvCxnSpPr>
          <p:spPr>
            <a:xfrm>
              <a:off x="971525" y="3416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445" name="Google Shape;445;p33"/>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446" name="Google Shape;446;p33"/>
          <p:cNvSpPr txBox="1"/>
          <p:nvPr/>
        </p:nvSpPr>
        <p:spPr>
          <a:xfrm>
            <a:off x="951063" y="3874400"/>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447" name="Google Shape;447;p33"/>
          <p:cNvSpPr txBox="1"/>
          <p:nvPr/>
        </p:nvSpPr>
        <p:spPr>
          <a:xfrm>
            <a:off x="992013" y="317206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건물명</a:t>
            </a:r>
            <a:endParaRPr/>
          </a:p>
        </p:txBody>
      </p:sp>
      <p:sp>
        <p:nvSpPr>
          <p:cNvPr id="448" name="Google Shape;448;p33"/>
          <p:cNvSpPr txBox="1"/>
          <p:nvPr/>
        </p:nvSpPr>
        <p:spPr>
          <a:xfrm>
            <a:off x="3878263"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성(Castle)</a:t>
            </a:r>
            <a:endParaRPr sz="1050" b="1">
              <a:solidFill>
                <a:schemeClr val="dk1"/>
              </a:solidFill>
            </a:endParaRPr>
          </a:p>
        </p:txBody>
      </p:sp>
      <p:sp>
        <p:nvSpPr>
          <p:cNvPr id="449" name="Google Shape;449;p33"/>
          <p:cNvSpPr txBox="1"/>
          <p:nvPr/>
        </p:nvSpPr>
        <p:spPr>
          <a:xfrm>
            <a:off x="6032938"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공지사항(Bulletin Board)</a:t>
            </a:r>
            <a:endParaRPr sz="1050" b="1">
              <a:solidFill>
                <a:schemeClr val="dk1"/>
              </a:solidFill>
            </a:endParaRPr>
          </a:p>
        </p:txBody>
      </p:sp>
      <p:sp>
        <p:nvSpPr>
          <p:cNvPr id="450" name="Google Shape;450;p33"/>
          <p:cNvSpPr txBox="1"/>
          <p:nvPr/>
        </p:nvSpPr>
        <p:spPr>
          <a:xfrm>
            <a:off x="6032938" y="3623600"/>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rPr>
              <a:t>게임 개발자의 공지사항을 볼 수 있는 곳이다.</a:t>
            </a:r>
            <a:endParaRPr sz="900">
              <a:solidFill>
                <a:schemeClr val="dk1"/>
              </a:solidFill>
            </a:endParaRPr>
          </a:p>
        </p:txBody>
      </p:sp>
      <p:sp>
        <p:nvSpPr>
          <p:cNvPr id="451" name="Google Shape;451;p33"/>
          <p:cNvSpPr txBox="1"/>
          <p:nvPr/>
        </p:nvSpPr>
        <p:spPr>
          <a:xfrm>
            <a:off x="3872938" y="3623600"/>
            <a:ext cx="21600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chemeClr val="dk1"/>
                </a:solidFill>
              </a:rPr>
              <a:t>연맹원을 집결시킬 수 있다. 업그레이드하면 연맹 집결 부대 인원이 증가하다.</a:t>
            </a:r>
            <a:endParaRPr sz="900">
              <a:solidFill>
                <a:schemeClr val="dk1"/>
              </a:solidFill>
            </a:endParaRPr>
          </a:p>
          <a:p>
            <a:pPr marL="457200" lvl="0" indent="-285750" algn="l" rtl="0">
              <a:spcBef>
                <a:spcPts val="1600"/>
              </a:spcBef>
              <a:spcAft>
                <a:spcPts val="0"/>
              </a:spcAft>
              <a:buClr>
                <a:schemeClr val="dk1"/>
              </a:buClr>
              <a:buSzPts val="900"/>
              <a:buChar char="-"/>
            </a:pPr>
            <a:r>
              <a:rPr lang="ko" sz="900">
                <a:solidFill>
                  <a:schemeClr val="dk1"/>
                </a:solidFill>
              </a:rPr>
              <a:t>특별한 재료가 필요하다.</a:t>
            </a:r>
            <a:endParaRPr sz="900">
              <a:solidFill>
                <a:schemeClr val="dk1"/>
              </a:solidFill>
            </a:endParaRPr>
          </a:p>
          <a:p>
            <a:pPr marL="457200" lvl="0" indent="-285750" algn="l" rtl="0">
              <a:spcBef>
                <a:spcPts val="0"/>
              </a:spcBef>
              <a:spcAft>
                <a:spcPts val="0"/>
              </a:spcAft>
              <a:buClr>
                <a:schemeClr val="dk1"/>
              </a:buClr>
              <a:buSzPts val="900"/>
              <a:buChar char="-"/>
            </a:pPr>
            <a:r>
              <a:rPr lang="ko" sz="900">
                <a:solidFill>
                  <a:schemeClr val="dk1"/>
                </a:solidFill>
              </a:rPr>
              <a:t>계약의서</a:t>
            </a:r>
            <a:endParaRPr sz="900">
              <a:solidFill>
                <a:schemeClr val="dk1"/>
              </a:solidFill>
            </a:endParaRPr>
          </a:p>
        </p:txBody>
      </p:sp>
      <p:sp>
        <p:nvSpPr>
          <p:cNvPr id="452" name="Google Shape;452;p33"/>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군사(Military)</a:t>
            </a:r>
            <a:endParaRPr sz="1050" b="1"/>
          </a:p>
        </p:txBody>
      </p:sp>
      <p:pic>
        <p:nvPicPr>
          <p:cNvPr id="453" name="Google Shape;453;p33"/>
          <p:cNvPicPr preferRelativeResize="0"/>
          <p:nvPr/>
        </p:nvPicPr>
        <p:blipFill>
          <a:blip r:embed="rId3">
            <a:alphaModFix/>
          </a:blip>
          <a:stretch>
            <a:fillRect/>
          </a:stretch>
        </p:blipFill>
        <p:spPr>
          <a:xfrm>
            <a:off x="4213738" y="1823125"/>
            <a:ext cx="1478400" cy="1152000"/>
          </a:xfrm>
          <a:prstGeom prst="rect">
            <a:avLst/>
          </a:prstGeom>
          <a:noFill/>
          <a:ln>
            <a:noFill/>
          </a:ln>
        </p:spPr>
      </p:pic>
      <p:pic>
        <p:nvPicPr>
          <p:cNvPr id="454" name="Google Shape;454;p33"/>
          <p:cNvPicPr preferRelativeResize="0"/>
          <p:nvPr/>
        </p:nvPicPr>
        <p:blipFill>
          <a:blip r:embed="rId4">
            <a:alphaModFix/>
          </a:blip>
          <a:stretch>
            <a:fillRect/>
          </a:stretch>
        </p:blipFill>
        <p:spPr>
          <a:xfrm>
            <a:off x="6392927" y="1845450"/>
            <a:ext cx="1440000" cy="1107692"/>
          </a:xfrm>
          <a:prstGeom prst="rect">
            <a:avLst/>
          </a:prstGeom>
          <a:noFill/>
          <a:ln>
            <a:noFill/>
          </a:ln>
        </p:spPr>
      </p:pic>
      <p:sp>
        <p:nvSpPr>
          <p:cNvPr id="455" name="Google Shape;455;p33"/>
          <p:cNvSpPr txBox="1"/>
          <p:nvPr/>
        </p:nvSpPr>
        <p:spPr>
          <a:xfrm>
            <a:off x="1723588"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기념비</a:t>
            </a:r>
            <a:r>
              <a:rPr lang="ko" sz="1000" b="1">
                <a:solidFill>
                  <a:schemeClr val="dk1"/>
                </a:solidFill>
              </a:rPr>
              <a:t>(Monument)</a:t>
            </a:r>
            <a:endParaRPr sz="1000" b="1">
              <a:solidFill>
                <a:schemeClr val="dk1"/>
              </a:solidFill>
            </a:endParaRPr>
          </a:p>
        </p:txBody>
      </p:sp>
      <p:sp>
        <p:nvSpPr>
          <p:cNvPr id="456" name="Google Shape;456;p33"/>
          <p:cNvSpPr txBox="1"/>
          <p:nvPr/>
        </p:nvSpPr>
        <p:spPr>
          <a:xfrm>
            <a:off x="1731566" y="3623600"/>
            <a:ext cx="21414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900">
                <a:solidFill>
                  <a:schemeClr val="dk1"/>
                </a:solidFill>
              </a:rPr>
              <a:t>왕국의 역사를 볼 수 있다. 왕국의 지도자들이 집단적으로 목표치를 달성하여 보상을 받을 수 있다.</a:t>
            </a:r>
            <a:endParaRPr sz="900">
              <a:solidFill>
                <a:schemeClr val="dk1"/>
              </a:solidFill>
            </a:endParaRPr>
          </a:p>
        </p:txBody>
      </p:sp>
      <p:pic>
        <p:nvPicPr>
          <p:cNvPr id="457" name="Google Shape;457;p33"/>
          <p:cNvPicPr preferRelativeResize="0"/>
          <p:nvPr/>
        </p:nvPicPr>
        <p:blipFill>
          <a:blip r:embed="rId5">
            <a:alphaModFix/>
          </a:blip>
          <a:stretch>
            <a:fillRect/>
          </a:stretch>
        </p:blipFill>
        <p:spPr>
          <a:xfrm>
            <a:off x="2205063" y="1766038"/>
            <a:ext cx="1184400" cy="1260000"/>
          </a:xfrm>
          <a:prstGeom prst="rect">
            <a:avLst/>
          </a:prstGeom>
          <a:noFill/>
          <a:ln>
            <a:noFill/>
          </a:ln>
        </p:spPr>
      </p:pic>
      <p:pic>
        <p:nvPicPr>
          <p:cNvPr id="458" name="Google Shape;458;p33"/>
          <p:cNvPicPr preferRelativeResize="0"/>
          <p:nvPr/>
        </p:nvPicPr>
        <p:blipFill>
          <a:blip r:embed="rId6">
            <a:alphaModFix/>
          </a:blip>
          <a:stretch>
            <a:fillRect/>
          </a:stretch>
        </p:blipFill>
        <p:spPr>
          <a:xfrm>
            <a:off x="5713563" y="2843250"/>
            <a:ext cx="261375" cy="306000"/>
          </a:xfrm>
          <a:prstGeom prst="rect">
            <a:avLst/>
          </a:prstGeom>
          <a:noFill/>
          <a:ln w="19050" cap="flat" cmpd="sng">
            <a:solidFill>
              <a:srgbClr val="0000FF"/>
            </a:solidFill>
            <a:prstDash val="solid"/>
            <a:round/>
            <a:headEnd type="none" w="sm" len="sm"/>
            <a:tailEnd type="none" w="sm" len="sm"/>
          </a:ln>
        </p:spPr>
      </p:pic>
      <p:cxnSp>
        <p:nvCxnSpPr>
          <p:cNvPr id="459" name="Google Shape;459;p33"/>
          <p:cNvCxnSpPr/>
          <p:nvPr/>
        </p:nvCxnSpPr>
        <p:spPr>
          <a:xfrm>
            <a:off x="403525" y="673975"/>
            <a:ext cx="1538100" cy="0"/>
          </a:xfrm>
          <a:prstGeom prst="straightConnector1">
            <a:avLst/>
          </a:prstGeom>
          <a:noFill/>
          <a:ln w="76200" cap="flat" cmpd="sng">
            <a:solidFill>
              <a:srgbClr val="FFD966"/>
            </a:solidFill>
            <a:prstDash val="solid"/>
            <a:round/>
            <a:headEnd type="none" w="med" len="med"/>
            <a:tailEnd type="none" w="med" len="med"/>
          </a:ln>
        </p:spPr>
      </p:cxnSp>
      <p:sp>
        <p:nvSpPr>
          <p:cNvPr id="460" name="Google Shape;460;p33"/>
          <p:cNvSpPr txBox="1"/>
          <p:nvPr/>
        </p:nvSpPr>
        <p:spPr>
          <a:xfrm>
            <a:off x="387900" y="364200"/>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종류 및 구분</a:t>
            </a:r>
            <a:endParaRPr sz="11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34"/>
          <p:cNvPicPr preferRelativeResize="0"/>
          <p:nvPr/>
        </p:nvPicPr>
        <p:blipFill>
          <a:blip r:embed="rId3">
            <a:alphaModFix/>
          </a:blip>
          <a:stretch>
            <a:fillRect/>
          </a:stretch>
        </p:blipFill>
        <p:spPr>
          <a:xfrm>
            <a:off x="1004075" y="1585352"/>
            <a:ext cx="3600000" cy="2979552"/>
          </a:xfrm>
          <a:prstGeom prst="rect">
            <a:avLst/>
          </a:prstGeom>
          <a:noFill/>
          <a:ln>
            <a:noFill/>
          </a:ln>
        </p:spPr>
      </p:pic>
      <p:pic>
        <p:nvPicPr>
          <p:cNvPr id="466" name="Google Shape;466;p34"/>
          <p:cNvPicPr preferRelativeResize="0"/>
          <p:nvPr/>
        </p:nvPicPr>
        <p:blipFill>
          <a:blip r:embed="rId4">
            <a:alphaModFix/>
          </a:blip>
          <a:stretch>
            <a:fillRect/>
          </a:stretch>
        </p:blipFill>
        <p:spPr>
          <a:xfrm>
            <a:off x="541113" y="1351200"/>
            <a:ext cx="943232" cy="720000"/>
          </a:xfrm>
          <a:prstGeom prst="rect">
            <a:avLst/>
          </a:prstGeom>
          <a:noFill/>
          <a:ln>
            <a:noFill/>
          </a:ln>
        </p:spPr>
      </p:pic>
      <p:cxnSp>
        <p:nvCxnSpPr>
          <p:cNvPr id="467" name="Google Shape;467;p34"/>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468" name="Google Shape;468;p34"/>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a:p>
            <a:pPr marL="457200" lvl="0" indent="0" algn="l" rtl="0">
              <a:lnSpc>
                <a:spcPct val="125000"/>
              </a:lnSpc>
              <a:spcBef>
                <a:spcPts val="0"/>
              </a:spcBef>
              <a:spcAft>
                <a:spcPts val="0"/>
              </a:spcAft>
              <a:buNone/>
            </a:pPr>
            <a:r>
              <a:rPr lang="ko" sz="1100" b="1"/>
              <a:t>기본 정보</a:t>
            </a:r>
            <a:endParaRPr sz="1100" b="1"/>
          </a:p>
        </p:txBody>
      </p:sp>
      <p:sp>
        <p:nvSpPr>
          <p:cNvPr id="469" name="Google Shape;469;p34"/>
          <p:cNvSpPr txBox="1">
            <a:spLocks noGrp="1"/>
          </p:cNvSpPr>
          <p:nvPr>
            <p:ph type="body" idx="1"/>
          </p:nvPr>
        </p:nvSpPr>
        <p:spPr>
          <a:xfrm>
            <a:off x="4832400" y="18746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b="1">
                <a:solidFill>
                  <a:schemeClr val="dk1"/>
                </a:solidFill>
                <a:highlight>
                  <a:schemeClr val="lt1"/>
                </a:highlight>
              </a:rPr>
              <a:t>도시의 기술력을 나타내는 건물이다. </a:t>
            </a:r>
            <a:endParaRPr sz="1200" b="1">
              <a:solidFill>
                <a:schemeClr val="dk1"/>
              </a:solidFill>
              <a:highlight>
                <a:schemeClr val="lt1"/>
              </a:highlight>
            </a:endParaRPr>
          </a:p>
          <a:p>
            <a:pPr marL="0" lvl="0" indent="0" algn="l" rtl="0">
              <a:spcBef>
                <a:spcPts val="1600"/>
              </a:spcBef>
              <a:spcAft>
                <a:spcPts val="0"/>
              </a:spcAft>
              <a:buClr>
                <a:schemeClr val="dk1"/>
              </a:buClr>
              <a:buSzPts val="1100"/>
              <a:buFont typeface="Arial"/>
              <a:buNone/>
            </a:pPr>
            <a:endParaRPr sz="1200" b="1">
              <a:solidFill>
                <a:schemeClr val="dk1"/>
              </a:solidFill>
              <a:highlight>
                <a:schemeClr val="lt1"/>
              </a:highlight>
            </a:endParaRPr>
          </a:p>
          <a:p>
            <a:pPr marL="0" lvl="0" indent="0" algn="l" rtl="0">
              <a:spcBef>
                <a:spcPts val="1600"/>
              </a:spcBef>
              <a:spcAft>
                <a:spcPts val="0"/>
              </a:spcAft>
              <a:buClr>
                <a:schemeClr val="dk1"/>
              </a:buClr>
              <a:buSzPts val="1100"/>
              <a:buFont typeface="Arial"/>
              <a:buNone/>
            </a:pPr>
            <a:r>
              <a:rPr lang="ko" sz="1200">
                <a:solidFill>
                  <a:schemeClr val="dk1"/>
                </a:solidFill>
                <a:highlight>
                  <a:schemeClr val="lt1"/>
                </a:highlight>
              </a:rPr>
              <a:t>자원을 수급하거나 건물을 짓는 등 경제생활에 도움이 되는</a:t>
            </a:r>
            <a:r>
              <a:rPr lang="ko" sz="1200" b="1">
                <a:solidFill>
                  <a:schemeClr val="dk1"/>
                </a:solidFill>
                <a:highlight>
                  <a:schemeClr val="lt1"/>
                </a:highlight>
              </a:rPr>
              <a:t> '경제 기술'</a:t>
            </a:r>
            <a:r>
              <a:rPr lang="ko" sz="1200">
                <a:solidFill>
                  <a:schemeClr val="dk1"/>
                </a:solidFill>
                <a:highlight>
                  <a:schemeClr val="lt1"/>
                </a:highlight>
              </a:rPr>
              <a:t>과, 병사들의 종류와 전투력을 늘려주는 </a:t>
            </a:r>
            <a:r>
              <a:rPr lang="ko" sz="1200" b="1">
                <a:solidFill>
                  <a:schemeClr val="dk1"/>
                </a:solidFill>
                <a:highlight>
                  <a:schemeClr val="lt1"/>
                </a:highlight>
              </a:rPr>
              <a:t>'군사 기술'</a:t>
            </a:r>
            <a:r>
              <a:rPr lang="ko" sz="1200">
                <a:solidFill>
                  <a:schemeClr val="dk1"/>
                </a:solidFill>
                <a:highlight>
                  <a:schemeClr val="lt1"/>
                </a:highlight>
              </a:rPr>
              <a:t>을 연구해 도시를 강화할 수 있다.</a:t>
            </a:r>
            <a:endParaRPr sz="1200" b="1">
              <a:solidFill>
                <a:schemeClr val="dk1"/>
              </a:solidFill>
              <a:highlight>
                <a:schemeClr val="lt1"/>
              </a:highlight>
            </a:endParaRPr>
          </a:p>
          <a:p>
            <a:pPr marL="0" lvl="0" indent="0" algn="l" rtl="0">
              <a:lnSpc>
                <a:spcPct val="115000"/>
              </a:lnSpc>
              <a:spcBef>
                <a:spcPts val="1600"/>
              </a:spcBef>
              <a:spcAft>
                <a:spcPts val="1600"/>
              </a:spcAft>
              <a:buNone/>
            </a:pPr>
            <a:endParaRPr sz="1200" b="1">
              <a:solidFill>
                <a:schemeClr val="dk1"/>
              </a:solidFill>
              <a:highlight>
                <a:schemeClr val="l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5"/>
          <p:cNvSpPr/>
          <p:nvPr/>
        </p:nvSpPr>
        <p:spPr>
          <a:xfrm>
            <a:off x="1718850" y="3204650"/>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4954100" y="3204650"/>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35"/>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477" name="Google Shape;477;p3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a:p>
            <a:pPr marL="457200" lvl="0" indent="0" algn="l" rtl="0">
              <a:lnSpc>
                <a:spcPct val="125000"/>
              </a:lnSpc>
              <a:spcBef>
                <a:spcPts val="0"/>
              </a:spcBef>
              <a:spcAft>
                <a:spcPts val="0"/>
              </a:spcAft>
              <a:buNone/>
            </a:pPr>
            <a:r>
              <a:rPr lang="ko" sz="1100" b="1"/>
              <a:t>기술 성장</a:t>
            </a:r>
            <a:endParaRPr sz="1100" b="1"/>
          </a:p>
        </p:txBody>
      </p:sp>
      <p:sp>
        <p:nvSpPr>
          <p:cNvPr id="478" name="Google Shape;478;p35"/>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479" name="Google Shape;479;p35"/>
          <p:cNvSpPr txBox="1"/>
          <p:nvPr/>
        </p:nvSpPr>
        <p:spPr>
          <a:xfrm>
            <a:off x="951063" y="3874400"/>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기본정보</a:t>
            </a:r>
            <a:endParaRPr/>
          </a:p>
        </p:txBody>
      </p:sp>
      <p:sp>
        <p:nvSpPr>
          <p:cNvPr id="480" name="Google Shape;480;p35"/>
          <p:cNvSpPr txBox="1"/>
          <p:nvPr/>
        </p:nvSpPr>
        <p:spPr>
          <a:xfrm>
            <a:off x="992013" y="3172063"/>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기술</a:t>
            </a:r>
            <a:endParaRPr/>
          </a:p>
        </p:txBody>
      </p:sp>
      <p:sp>
        <p:nvSpPr>
          <p:cNvPr id="481" name="Google Shape;481;p35"/>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아카데미(Academy)</a:t>
            </a:r>
            <a:endParaRPr sz="1050" b="1"/>
          </a:p>
        </p:txBody>
      </p:sp>
      <p:sp>
        <p:nvSpPr>
          <p:cNvPr id="482" name="Google Shape;482;p35"/>
          <p:cNvSpPr txBox="1"/>
          <p:nvPr/>
        </p:nvSpPr>
        <p:spPr>
          <a:xfrm>
            <a:off x="1723588"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경제 기술</a:t>
            </a:r>
            <a:endParaRPr sz="1000" b="1">
              <a:solidFill>
                <a:schemeClr val="dk1"/>
              </a:solidFill>
            </a:endParaRPr>
          </a:p>
        </p:txBody>
      </p:sp>
      <p:sp>
        <p:nvSpPr>
          <p:cNvPr id="483" name="Google Shape;483;p35"/>
          <p:cNvSpPr txBox="1"/>
          <p:nvPr/>
        </p:nvSpPr>
        <p:spPr>
          <a:xfrm>
            <a:off x="1731579" y="3623600"/>
            <a:ext cx="32226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a:solidFill>
                  <a:schemeClr val="dk1"/>
                </a:solidFill>
              </a:rPr>
              <a:t>13단계로 구성된다.</a:t>
            </a:r>
            <a:endParaRPr sz="1050">
              <a:solidFill>
                <a:schemeClr val="dk1"/>
              </a:solidFill>
            </a:endParaRPr>
          </a:p>
          <a:p>
            <a:pPr marL="0" lvl="0" indent="0" algn="l" rtl="0">
              <a:spcBef>
                <a:spcPts val="1600"/>
              </a:spcBef>
              <a:spcAft>
                <a:spcPts val="1600"/>
              </a:spcAft>
              <a:buNone/>
            </a:pPr>
            <a:r>
              <a:rPr lang="ko" sz="1050">
                <a:solidFill>
                  <a:schemeClr val="dk1"/>
                </a:solidFill>
              </a:rPr>
              <a:t>각 기술들은 조건이 만족되면 활성화된다. (아카데미 레벨과 연계)</a:t>
            </a:r>
            <a:endParaRPr sz="1050">
              <a:solidFill>
                <a:schemeClr val="dk1"/>
              </a:solidFill>
            </a:endParaRPr>
          </a:p>
        </p:txBody>
      </p:sp>
      <p:sp>
        <p:nvSpPr>
          <p:cNvPr id="484" name="Google Shape;484;p35"/>
          <p:cNvSpPr txBox="1"/>
          <p:nvPr/>
        </p:nvSpPr>
        <p:spPr>
          <a:xfrm>
            <a:off x="4954088" y="3172050"/>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군사 기술</a:t>
            </a:r>
            <a:endParaRPr sz="1000" b="1">
              <a:solidFill>
                <a:schemeClr val="dk1"/>
              </a:solidFill>
            </a:endParaRPr>
          </a:p>
        </p:txBody>
      </p:sp>
      <p:sp>
        <p:nvSpPr>
          <p:cNvPr id="485" name="Google Shape;485;p35"/>
          <p:cNvSpPr txBox="1"/>
          <p:nvPr/>
        </p:nvSpPr>
        <p:spPr>
          <a:xfrm>
            <a:off x="4962079" y="3623600"/>
            <a:ext cx="32226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a:solidFill>
                  <a:schemeClr val="dk1"/>
                </a:solidFill>
              </a:rPr>
              <a:t>15단계로 구성된다.</a:t>
            </a:r>
            <a:endParaRPr sz="1050">
              <a:solidFill>
                <a:schemeClr val="dk1"/>
              </a:solidFill>
            </a:endParaRPr>
          </a:p>
          <a:p>
            <a:pPr marL="0" lvl="0" indent="0" algn="l" rtl="0">
              <a:spcBef>
                <a:spcPts val="1600"/>
              </a:spcBef>
              <a:spcAft>
                <a:spcPts val="1600"/>
              </a:spcAft>
              <a:buNone/>
            </a:pPr>
            <a:r>
              <a:rPr lang="ko" sz="1050">
                <a:solidFill>
                  <a:schemeClr val="dk1"/>
                </a:solidFill>
              </a:rPr>
              <a:t>새로운 유닛을 획득하기 위해서는 선행 Tier 군사기술(Lv)이 필요하다.</a:t>
            </a:r>
            <a:endParaRPr sz="1050">
              <a:solidFill>
                <a:schemeClr val="dk1"/>
              </a:solidFill>
            </a:endParaRPr>
          </a:p>
        </p:txBody>
      </p:sp>
      <p:pic>
        <p:nvPicPr>
          <p:cNvPr id="486" name="Google Shape;486;p35"/>
          <p:cNvPicPr preferRelativeResize="0"/>
          <p:nvPr/>
        </p:nvPicPr>
        <p:blipFill rotWithShape="1">
          <a:blip r:embed="rId3">
            <a:alphaModFix/>
          </a:blip>
          <a:srcRect l="9789" t="6034" r="10101" b="3770"/>
          <a:stretch/>
        </p:blipFill>
        <p:spPr>
          <a:xfrm>
            <a:off x="2063425" y="1589725"/>
            <a:ext cx="2546088" cy="1614925"/>
          </a:xfrm>
          <a:prstGeom prst="rect">
            <a:avLst/>
          </a:prstGeom>
          <a:noFill/>
          <a:ln>
            <a:noFill/>
          </a:ln>
        </p:spPr>
      </p:pic>
      <p:pic>
        <p:nvPicPr>
          <p:cNvPr id="487" name="Google Shape;487;p35"/>
          <p:cNvPicPr preferRelativeResize="0"/>
          <p:nvPr/>
        </p:nvPicPr>
        <p:blipFill rotWithShape="1">
          <a:blip r:embed="rId4">
            <a:alphaModFix/>
          </a:blip>
          <a:srcRect l="9709" t="6287" r="10245" b="3369"/>
          <a:stretch/>
        </p:blipFill>
        <p:spPr>
          <a:xfrm>
            <a:off x="5303522" y="1589725"/>
            <a:ext cx="2539707" cy="1614925"/>
          </a:xfrm>
          <a:prstGeom prst="rect">
            <a:avLst/>
          </a:prstGeom>
          <a:noFill/>
          <a:ln>
            <a:noFill/>
          </a:ln>
        </p:spPr>
      </p:pic>
      <p:grpSp>
        <p:nvGrpSpPr>
          <p:cNvPr id="488" name="Google Shape;488;p35"/>
          <p:cNvGrpSpPr/>
          <p:nvPr/>
        </p:nvGrpSpPr>
        <p:grpSpPr>
          <a:xfrm>
            <a:off x="992000" y="1283600"/>
            <a:ext cx="7200925" cy="3425375"/>
            <a:chOff x="992000" y="1283600"/>
            <a:chExt cx="7200925" cy="3425375"/>
          </a:xfrm>
        </p:grpSpPr>
        <p:sp>
          <p:nvSpPr>
            <p:cNvPr id="489" name="Google Shape;489;p35"/>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5"/>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491" name="Google Shape;491;p35"/>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92" name="Google Shape;492;p35"/>
            <p:cNvCxnSpPr/>
            <p:nvPr/>
          </p:nvCxnSpPr>
          <p:spPr>
            <a:xfrm>
              <a:off x="992025" y="32046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93" name="Google Shape;493;p35"/>
            <p:cNvCxnSpPr/>
            <p:nvPr/>
          </p:nvCxnSpPr>
          <p:spPr>
            <a:xfrm>
              <a:off x="992013" y="34852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494" name="Google Shape;494;p35"/>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37"/>
          <p:cNvPicPr preferRelativeResize="0"/>
          <p:nvPr/>
        </p:nvPicPr>
        <p:blipFill>
          <a:blip r:embed="rId3">
            <a:alphaModFix/>
          </a:blip>
          <a:stretch>
            <a:fillRect/>
          </a:stretch>
        </p:blipFill>
        <p:spPr>
          <a:xfrm>
            <a:off x="2052000" y="1061725"/>
            <a:ext cx="5040001" cy="3477599"/>
          </a:xfrm>
          <a:prstGeom prst="rect">
            <a:avLst/>
          </a:prstGeom>
          <a:noFill/>
          <a:ln>
            <a:noFill/>
          </a:ln>
        </p:spPr>
      </p:pic>
      <p:sp>
        <p:nvSpPr>
          <p:cNvPr id="509" name="Google Shape;509;p37"/>
          <p:cNvSpPr/>
          <p:nvPr/>
        </p:nvSpPr>
        <p:spPr>
          <a:xfrm>
            <a:off x="2052000" y="1061725"/>
            <a:ext cx="2127900" cy="1712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672000" y="2138350"/>
            <a:ext cx="2047800" cy="2400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 name="Google Shape;511;p37"/>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12" name="Google Shape;512;p37"/>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a:p>
            <a:pPr marL="457200" lvl="0" indent="0" algn="l" rtl="0">
              <a:lnSpc>
                <a:spcPct val="125000"/>
              </a:lnSpc>
              <a:spcBef>
                <a:spcPts val="0"/>
              </a:spcBef>
              <a:spcAft>
                <a:spcPts val="0"/>
              </a:spcAft>
              <a:buNone/>
            </a:pPr>
            <a:r>
              <a:rPr lang="ko" sz="1100" b="1"/>
              <a:t>상세 플로우</a:t>
            </a:r>
            <a:endParaRPr sz="1100" b="1"/>
          </a:p>
        </p:txBody>
      </p:sp>
      <p:sp>
        <p:nvSpPr>
          <p:cNvPr id="513" name="Google Shape;513;p37"/>
          <p:cNvSpPr/>
          <p:nvPr/>
        </p:nvSpPr>
        <p:spPr>
          <a:xfrm>
            <a:off x="541200" y="2594113"/>
            <a:ext cx="90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b="1"/>
              <a:t>건물의 기능</a:t>
            </a:r>
            <a:endParaRPr sz="1000" b="1"/>
          </a:p>
        </p:txBody>
      </p:sp>
      <p:cxnSp>
        <p:nvCxnSpPr>
          <p:cNvPr id="514" name="Google Shape;514;p37"/>
          <p:cNvCxnSpPr>
            <a:stCxn id="513" idx="0"/>
            <a:endCxn id="509" idx="1"/>
          </p:cNvCxnSpPr>
          <p:nvPr/>
        </p:nvCxnSpPr>
        <p:spPr>
          <a:xfrm rot="-5400000">
            <a:off x="1183500" y="1725613"/>
            <a:ext cx="676200" cy="1060800"/>
          </a:xfrm>
          <a:prstGeom prst="bentConnector2">
            <a:avLst/>
          </a:prstGeom>
          <a:noFill/>
          <a:ln w="19050" cap="flat" cmpd="sng">
            <a:solidFill>
              <a:srgbClr val="0000FF"/>
            </a:solidFill>
            <a:prstDash val="solid"/>
            <a:round/>
            <a:headEnd type="none" w="med" len="med"/>
            <a:tailEnd type="none" w="med" len="med"/>
          </a:ln>
        </p:spPr>
      </p:cxnSp>
      <p:sp>
        <p:nvSpPr>
          <p:cNvPr id="515" name="Google Shape;515;p37"/>
          <p:cNvSpPr/>
          <p:nvPr/>
        </p:nvSpPr>
        <p:spPr>
          <a:xfrm>
            <a:off x="7092000" y="3779513"/>
            <a:ext cx="54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b="1"/>
              <a:t>기술</a:t>
            </a:r>
            <a:endParaRPr sz="1000" b="1"/>
          </a:p>
        </p:txBody>
      </p:sp>
      <p:cxnSp>
        <p:nvCxnSpPr>
          <p:cNvPr id="516" name="Google Shape;516;p37"/>
          <p:cNvCxnSpPr>
            <a:stCxn id="515" idx="1"/>
          </p:cNvCxnSpPr>
          <p:nvPr/>
        </p:nvCxnSpPr>
        <p:spPr>
          <a:xfrm rot="10800000">
            <a:off x="5729400" y="3869513"/>
            <a:ext cx="1362600" cy="0"/>
          </a:xfrm>
          <a:prstGeom prst="straightConnector1">
            <a:avLst/>
          </a:prstGeom>
          <a:noFill/>
          <a:ln w="19050" cap="flat" cmpd="sng">
            <a:solidFill>
              <a:srgbClr val="FF0000"/>
            </a:solidFill>
            <a:prstDash val="solid"/>
            <a:round/>
            <a:headEnd type="none" w="med" len="med"/>
            <a:tailEnd type="none" w="med" len="med"/>
          </a:ln>
        </p:spPr>
      </p:cxnSp>
      <p:sp>
        <p:nvSpPr>
          <p:cNvPr id="517" name="Google Shape;517;p37"/>
          <p:cNvSpPr txBox="1">
            <a:spLocks noGrp="1"/>
          </p:cNvSpPr>
          <p:nvPr>
            <p:ph type="body" idx="1"/>
          </p:nvPr>
        </p:nvSpPr>
        <p:spPr>
          <a:xfrm>
            <a:off x="403525" y="2983500"/>
            <a:ext cx="2880000" cy="10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b="1" dirty="0">
                <a:solidFill>
                  <a:schemeClr val="dk1"/>
                </a:solidFill>
                <a:highlight>
                  <a:schemeClr val="lt1"/>
                </a:highlight>
              </a:rPr>
              <a:t>건물 업그레이드를 통해           </a:t>
            </a:r>
            <a:r>
              <a:rPr lang="en-US" altLang="ko" sz="1200" b="1" dirty="0" smtClean="0">
                <a:solidFill>
                  <a:schemeClr val="dk1"/>
                </a:solidFill>
                <a:highlight>
                  <a:schemeClr val="lt1"/>
                </a:highlight>
              </a:rPr>
              <a:t>   </a:t>
            </a:r>
            <a:r>
              <a:rPr lang="ko" sz="1200" b="1" dirty="0" smtClean="0">
                <a:solidFill>
                  <a:schemeClr val="dk1"/>
                </a:solidFill>
                <a:highlight>
                  <a:schemeClr val="lt1"/>
                </a:highlight>
              </a:rPr>
              <a:t>        </a:t>
            </a:r>
            <a:r>
              <a:rPr lang="ko" sz="1200" b="1" dirty="0">
                <a:solidFill>
                  <a:schemeClr val="dk1"/>
                </a:solidFill>
                <a:highlight>
                  <a:schemeClr val="lt1"/>
                </a:highlight>
              </a:rPr>
              <a:t>연구 속도와 추가 기술을 습득한다.</a:t>
            </a:r>
            <a:endParaRPr sz="1200" b="1" dirty="0">
              <a:solidFill>
                <a:schemeClr val="dk1"/>
              </a:solidFill>
              <a:highlight>
                <a:schemeClr val="lt1"/>
              </a:highlight>
            </a:endParaRPr>
          </a:p>
          <a:p>
            <a:pPr marL="0" lvl="0" indent="0" algn="l" rtl="0">
              <a:spcBef>
                <a:spcPts val="1600"/>
              </a:spcBef>
              <a:spcAft>
                <a:spcPts val="1600"/>
              </a:spcAft>
              <a:buNone/>
            </a:pPr>
            <a:r>
              <a:rPr lang="ko" sz="1200" dirty="0">
                <a:solidFill>
                  <a:schemeClr val="dk1"/>
                </a:solidFill>
                <a:highlight>
                  <a:schemeClr val="lt1"/>
                </a:highlight>
              </a:rPr>
              <a:t>업그레이드 조건은                      </a:t>
            </a:r>
            <a:r>
              <a:rPr lang="en-US" altLang="ko" sz="1200" dirty="0" smtClean="0">
                <a:solidFill>
                  <a:schemeClr val="dk1"/>
                </a:solidFill>
                <a:highlight>
                  <a:schemeClr val="lt1"/>
                </a:highlight>
              </a:rPr>
              <a:t>   </a:t>
            </a:r>
            <a:r>
              <a:rPr lang="ko" sz="1200" dirty="0" smtClean="0">
                <a:solidFill>
                  <a:schemeClr val="dk1"/>
                </a:solidFill>
                <a:highlight>
                  <a:schemeClr val="lt1"/>
                </a:highlight>
              </a:rPr>
              <a:t>     </a:t>
            </a:r>
            <a:r>
              <a:rPr lang="ko" sz="1200" dirty="0">
                <a:solidFill>
                  <a:schemeClr val="dk1"/>
                </a:solidFill>
                <a:highlight>
                  <a:schemeClr val="lt1"/>
                </a:highlight>
              </a:rPr>
              <a:t>시청 건물의 영향을 받는다.</a:t>
            </a:r>
            <a:endParaRPr sz="1200" b="1" dirty="0">
              <a:solidFill>
                <a:schemeClr val="dk1"/>
              </a:solidFill>
              <a:highlight>
                <a:schemeClr val="lt1"/>
              </a:highlight>
            </a:endParaRPr>
          </a:p>
        </p:txBody>
      </p:sp>
      <p:sp>
        <p:nvSpPr>
          <p:cNvPr id="518" name="Google Shape;518;p37"/>
          <p:cNvSpPr txBox="1">
            <a:spLocks noGrp="1"/>
          </p:cNvSpPr>
          <p:nvPr>
            <p:ph type="body" idx="1"/>
          </p:nvPr>
        </p:nvSpPr>
        <p:spPr>
          <a:xfrm>
            <a:off x="6980500" y="4063500"/>
            <a:ext cx="3240000" cy="108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b="1" dirty="0">
                <a:solidFill>
                  <a:schemeClr val="dk1"/>
                </a:solidFill>
              </a:rPr>
              <a:t>기술은 레벨을 가지며                   </a:t>
            </a:r>
            <a:r>
              <a:rPr lang="en-US" altLang="ko" sz="1200" b="1" dirty="0" smtClean="0">
                <a:solidFill>
                  <a:schemeClr val="dk1"/>
                </a:solidFill>
              </a:rPr>
              <a:t>          </a:t>
            </a:r>
            <a:r>
              <a:rPr lang="ko" sz="1200" b="1" dirty="0" smtClean="0">
                <a:solidFill>
                  <a:schemeClr val="dk1"/>
                </a:solidFill>
              </a:rPr>
              <a:t>     </a:t>
            </a:r>
            <a:r>
              <a:rPr lang="ko" sz="1200" b="1" dirty="0">
                <a:solidFill>
                  <a:schemeClr val="dk1"/>
                </a:solidFill>
              </a:rPr>
              <a:t>레벨별로 효과 테이블을      </a:t>
            </a:r>
            <a:r>
              <a:rPr lang="en-US" altLang="ko" sz="1200" b="1" dirty="0" smtClean="0">
                <a:solidFill>
                  <a:schemeClr val="dk1"/>
                </a:solidFill>
              </a:rPr>
              <a:t>                     </a:t>
            </a:r>
            <a:r>
              <a:rPr lang="ko" sz="1200" b="1" dirty="0" smtClean="0">
                <a:solidFill>
                  <a:schemeClr val="dk1"/>
                </a:solidFill>
              </a:rPr>
              <a:t>              </a:t>
            </a:r>
            <a:r>
              <a:rPr lang="ko" sz="1200" b="1" dirty="0">
                <a:solidFill>
                  <a:schemeClr val="dk1"/>
                </a:solidFill>
              </a:rPr>
              <a:t>참조해서 적용</a:t>
            </a:r>
            <a:r>
              <a:rPr lang="ko" sz="1200" dirty="0">
                <a:solidFill>
                  <a:schemeClr val="dk1"/>
                </a:solidFill>
              </a:rPr>
              <a:t>된다.</a:t>
            </a:r>
            <a:endParaRPr sz="1200" b="1" dirty="0">
              <a:solidFill>
                <a:schemeClr val="dk1"/>
              </a:solidFill>
              <a:highlight>
                <a:schemeClr val="lt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38"/>
          <p:cNvPicPr preferRelativeResize="0"/>
          <p:nvPr/>
        </p:nvPicPr>
        <p:blipFill rotWithShape="1">
          <a:blip r:embed="rId3">
            <a:alphaModFix/>
          </a:blip>
          <a:srcRect l="139" t="6103" r="129" b="2388"/>
          <a:stretch/>
        </p:blipFill>
        <p:spPr>
          <a:xfrm>
            <a:off x="369075" y="1702750"/>
            <a:ext cx="8405827" cy="1105150"/>
          </a:xfrm>
          <a:prstGeom prst="rect">
            <a:avLst/>
          </a:prstGeom>
          <a:noFill/>
          <a:ln>
            <a:noFill/>
          </a:ln>
        </p:spPr>
      </p:pic>
      <p:pic>
        <p:nvPicPr>
          <p:cNvPr id="524" name="Google Shape;524;p38"/>
          <p:cNvPicPr preferRelativeResize="0"/>
          <p:nvPr/>
        </p:nvPicPr>
        <p:blipFill rotWithShape="1">
          <a:blip r:embed="rId4">
            <a:alphaModFix/>
          </a:blip>
          <a:srcRect t="6215" r="299" b="2908"/>
          <a:stretch/>
        </p:blipFill>
        <p:spPr>
          <a:xfrm>
            <a:off x="369075" y="3334024"/>
            <a:ext cx="8405824" cy="1105551"/>
          </a:xfrm>
          <a:prstGeom prst="rect">
            <a:avLst/>
          </a:prstGeom>
          <a:noFill/>
          <a:ln>
            <a:noFill/>
          </a:ln>
        </p:spPr>
      </p:pic>
      <p:sp>
        <p:nvSpPr>
          <p:cNvPr id="525" name="Google Shape;525;p38"/>
          <p:cNvSpPr/>
          <p:nvPr/>
        </p:nvSpPr>
        <p:spPr>
          <a:xfrm>
            <a:off x="403525" y="1427100"/>
            <a:ext cx="108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경제 기술 리스트</a:t>
            </a:r>
            <a:endParaRPr sz="800" b="1"/>
          </a:p>
        </p:txBody>
      </p:sp>
      <p:sp>
        <p:nvSpPr>
          <p:cNvPr id="526" name="Google Shape;526;p38"/>
          <p:cNvSpPr/>
          <p:nvPr/>
        </p:nvSpPr>
        <p:spPr>
          <a:xfrm>
            <a:off x="403525" y="30529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군사 기술 리스트</a:t>
            </a:r>
            <a:endParaRPr sz="800" b="1"/>
          </a:p>
        </p:txBody>
      </p:sp>
      <p:cxnSp>
        <p:nvCxnSpPr>
          <p:cNvPr id="527" name="Google Shape;527;p38"/>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28" name="Google Shape;528;p38"/>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a:p>
            <a:pPr marL="457200" lvl="0" indent="0" algn="l" rtl="0">
              <a:lnSpc>
                <a:spcPct val="125000"/>
              </a:lnSpc>
              <a:spcBef>
                <a:spcPts val="0"/>
              </a:spcBef>
              <a:spcAft>
                <a:spcPts val="0"/>
              </a:spcAft>
              <a:buNone/>
            </a:pPr>
            <a:r>
              <a:rPr lang="ko" sz="1100" b="1"/>
              <a:t>기술 리스트</a:t>
            </a:r>
            <a:endParaRPr sz="11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9"/>
          <p:cNvSpPr txBox="1">
            <a:spLocks noGrp="1"/>
          </p:cNvSpPr>
          <p:nvPr>
            <p:ph type="body" idx="1"/>
          </p:nvPr>
        </p:nvSpPr>
        <p:spPr>
          <a:xfrm>
            <a:off x="4832400" y="1874600"/>
            <a:ext cx="4032000" cy="180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200" b="1">
                <a:solidFill>
                  <a:srgbClr val="000000"/>
                </a:solidFill>
                <a:highlight>
                  <a:schemeClr val="lt1"/>
                </a:highlight>
              </a:rPr>
              <a:t>게임의 가장 중요한 협력 플레이 요소인 연맹 시스템의 중심이  되는 건물이다.</a:t>
            </a:r>
            <a:endParaRPr sz="1200" b="1">
              <a:solidFill>
                <a:srgbClr val="000000"/>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200" b="1">
              <a:solidFill>
                <a:srgbClr val="000000"/>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ko" sz="1200">
                <a:solidFill>
                  <a:srgbClr val="000000"/>
                </a:solidFill>
                <a:highlight>
                  <a:schemeClr val="lt1"/>
                </a:highlight>
              </a:rPr>
              <a:t>도시를 수비하기 위해 연맹원들이 보낸 </a:t>
            </a:r>
            <a:r>
              <a:rPr lang="ko" sz="1200" b="1">
                <a:solidFill>
                  <a:srgbClr val="000000"/>
                </a:solidFill>
                <a:highlight>
                  <a:schemeClr val="lt1"/>
                </a:highlight>
              </a:rPr>
              <a:t>지원 부대를 주둔</a:t>
            </a:r>
            <a:r>
              <a:rPr lang="ko" sz="1200">
                <a:solidFill>
                  <a:srgbClr val="000000"/>
                </a:solidFill>
                <a:highlight>
                  <a:schemeClr val="lt1"/>
                </a:highlight>
              </a:rPr>
              <a:t>시킬 수 있고, </a:t>
            </a:r>
            <a:r>
              <a:rPr lang="ko" sz="1200" b="1">
                <a:solidFill>
                  <a:srgbClr val="000000"/>
                </a:solidFill>
                <a:highlight>
                  <a:schemeClr val="lt1"/>
                </a:highlight>
              </a:rPr>
              <a:t>연맹원들끼리 서로 지원</a:t>
            </a:r>
            <a:r>
              <a:rPr lang="ko" sz="1200">
                <a:solidFill>
                  <a:srgbClr val="000000"/>
                </a:solidFill>
                <a:highlight>
                  <a:schemeClr val="lt1"/>
                </a:highlight>
              </a:rPr>
              <a:t>해 치료, 연구, 건설에 소모되는 시간을 줄일 수 있다</a:t>
            </a:r>
            <a:endParaRPr sz="1200">
              <a:solidFill>
                <a:srgbClr val="000000"/>
              </a:solidFill>
              <a:highlight>
                <a:schemeClr val="lt1"/>
              </a:highlight>
            </a:endParaRPr>
          </a:p>
          <a:p>
            <a:pPr marL="0" lvl="0" indent="0" algn="l" rtl="0">
              <a:lnSpc>
                <a:spcPct val="115000"/>
              </a:lnSpc>
              <a:spcBef>
                <a:spcPts val="1600"/>
              </a:spcBef>
              <a:spcAft>
                <a:spcPts val="1600"/>
              </a:spcAft>
              <a:buNone/>
            </a:pPr>
            <a:endParaRPr sz="1200" b="1">
              <a:solidFill>
                <a:srgbClr val="000000"/>
              </a:solidFill>
              <a:highlight>
                <a:schemeClr val="lt1"/>
              </a:highlight>
            </a:endParaRPr>
          </a:p>
        </p:txBody>
      </p:sp>
      <p:cxnSp>
        <p:nvCxnSpPr>
          <p:cNvPr id="534" name="Google Shape;534;p39"/>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35" name="Google Shape;535;p39"/>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기본 정보</a:t>
            </a:r>
            <a:endParaRPr sz="1100" b="1"/>
          </a:p>
        </p:txBody>
      </p:sp>
      <p:pic>
        <p:nvPicPr>
          <p:cNvPr id="536" name="Google Shape;536;p39"/>
          <p:cNvPicPr preferRelativeResize="0"/>
          <p:nvPr/>
        </p:nvPicPr>
        <p:blipFill>
          <a:blip r:embed="rId3">
            <a:alphaModFix/>
          </a:blip>
          <a:stretch>
            <a:fillRect/>
          </a:stretch>
        </p:blipFill>
        <p:spPr>
          <a:xfrm>
            <a:off x="1692013" y="1537450"/>
            <a:ext cx="2880000" cy="2880000"/>
          </a:xfrm>
          <a:prstGeom prst="rect">
            <a:avLst/>
          </a:prstGeom>
          <a:noFill/>
          <a:ln>
            <a:noFill/>
          </a:ln>
        </p:spPr>
      </p:pic>
      <p:pic>
        <p:nvPicPr>
          <p:cNvPr id="537" name="Google Shape;537;p39"/>
          <p:cNvPicPr preferRelativeResize="0"/>
          <p:nvPr/>
        </p:nvPicPr>
        <p:blipFill>
          <a:blip r:embed="rId4">
            <a:alphaModFix/>
          </a:blip>
          <a:stretch>
            <a:fillRect/>
          </a:stretch>
        </p:blipFill>
        <p:spPr>
          <a:xfrm>
            <a:off x="1435954" y="1164606"/>
            <a:ext cx="1080000" cy="8231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0"/>
          <p:cNvPicPr preferRelativeResize="0"/>
          <p:nvPr/>
        </p:nvPicPr>
        <p:blipFill>
          <a:blip r:embed="rId3">
            <a:alphaModFix/>
          </a:blip>
          <a:stretch>
            <a:fillRect/>
          </a:stretch>
        </p:blipFill>
        <p:spPr>
          <a:xfrm>
            <a:off x="2414495" y="974400"/>
            <a:ext cx="4315018" cy="3457350"/>
          </a:xfrm>
          <a:prstGeom prst="rect">
            <a:avLst/>
          </a:prstGeom>
          <a:noFill/>
          <a:ln>
            <a:noFill/>
          </a:ln>
        </p:spPr>
      </p:pic>
      <p:cxnSp>
        <p:nvCxnSpPr>
          <p:cNvPr id="543" name="Google Shape;543;p40"/>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44" name="Google Shape;544;p40"/>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부대 주둔 상세 플로우</a:t>
            </a:r>
            <a:endParaRPr sz="11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41"/>
          <p:cNvPicPr preferRelativeResize="0"/>
          <p:nvPr/>
        </p:nvPicPr>
        <p:blipFill>
          <a:blip r:embed="rId3">
            <a:alphaModFix/>
          </a:blip>
          <a:stretch>
            <a:fillRect/>
          </a:stretch>
        </p:blipFill>
        <p:spPr>
          <a:xfrm>
            <a:off x="3151050" y="1702750"/>
            <a:ext cx="2699997" cy="1245389"/>
          </a:xfrm>
          <a:prstGeom prst="rect">
            <a:avLst/>
          </a:prstGeom>
          <a:noFill/>
          <a:ln>
            <a:noFill/>
          </a:ln>
        </p:spPr>
      </p:pic>
      <p:pic>
        <p:nvPicPr>
          <p:cNvPr id="550" name="Google Shape;550;p41"/>
          <p:cNvPicPr preferRelativeResize="0"/>
          <p:nvPr/>
        </p:nvPicPr>
        <p:blipFill>
          <a:blip r:embed="rId4">
            <a:alphaModFix/>
          </a:blip>
          <a:stretch>
            <a:fillRect/>
          </a:stretch>
        </p:blipFill>
        <p:spPr>
          <a:xfrm>
            <a:off x="5914197" y="1706675"/>
            <a:ext cx="2699997" cy="1246701"/>
          </a:xfrm>
          <a:prstGeom prst="rect">
            <a:avLst/>
          </a:prstGeom>
          <a:noFill/>
          <a:ln>
            <a:noFill/>
          </a:ln>
        </p:spPr>
      </p:pic>
      <p:pic>
        <p:nvPicPr>
          <p:cNvPr id="551" name="Google Shape;551;p41"/>
          <p:cNvPicPr preferRelativeResize="0"/>
          <p:nvPr/>
        </p:nvPicPr>
        <p:blipFill>
          <a:blip r:embed="rId5">
            <a:alphaModFix/>
          </a:blip>
          <a:stretch>
            <a:fillRect/>
          </a:stretch>
        </p:blipFill>
        <p:spPr>
          <a:xfrm>
            <a:off x="387900" y="1707098"/>
            <a:ext cx="2699997" cy="1245858"/>
          </a:xfrm>
          <a:prstGeom prst="rect">
            <a:avLst/>
          </a:prstGeom>
          <a:noFill/>
          <a:ln>
            <a:noFill/>
          </a:ln>
        </p:spPr>
      </p:pic>
      <p:cxnSp>
        <p:nvCxnSpPr>
          <p:cNvPr id="552" name="Google Shape;552;p41"/>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53" name="Google Shape;553;p41"/>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부대 주둔</a:t>
            </a:r>
            <a:endParaRPr sz="1100" b="1"/>
          </a:p>
        </p:txBody>
      </p:sp>
      <p:pic>
        <p:nvPicPr>
          <p:cNvPr id="554" name="Google Shape;554;p41"/>
          <p:cNvPicPr preferRelativeResize="0"/>
          <p:nvPr/>
        </p:nvPicPr>
        <p:blipFill>
          <a:blip r:embed="rId6">
            <a:alphaModFix/>
          </a:blip>
          <a:stretch>
            <a:fillRect/>
          </a:stretch>
        </p:blipFill>
        <p:spPr>
          <a:xfrm>
            <a:off x="387896" y="3332950"/>
            <a:ext cx="2699999" cy="1521126"/>
          </a:xfrm>
          <a:prstGeom prst="rect">
            <a:avLst/>
          </a:prstGeom>
          <a:noFill/>
          <a:ln>
            <a:noFill/>
          </a:ln>
        </p:spPr>
      </p:pic>
      <p:pic>
        <p:nvPicPr>
          <p:cNvPr id="555" name="Google Shape;555;p41"/>
          <p:cNvPicPr preferRelativeResize="0"/>
          <p:nvPr/>
        </p:nvPicPr>
        <p:blipFill>
          <a:blip r:embed="rId7">
            <a:alphaModFix/>
          </a:blip>
          <a:stretch>
            <a:fillRect/>
          </a:stretch>
        </p:blipFill>
        <p:spPr>
          <a:xfrm>
            <a:off x="3151046" y="3332958"/>
            <a:ext cx="2699999" cy="1521126"/>
          </a:xfrm>
          <a:prstGeom prst="rect">
            <a:avLst/>
          </a:prstGeom>
          <a:noFill/>
          <a:ln>
            <a:noFill/>
          </a:ln>
        </p:spPr>
      </p:pic>
      <p:pic>
        <p:nvPicPr>
          <p:cNvPr id="556" name="Google Shape;556;p41"/>
          <p:cNvPicPr preferRelativeResize="0"/>
          <p:nvPr/>
        </p:nvPicPr>
        <p:blipFill>
          <a:blip r:embed="rId8">
            <a:alphaModFix/>
          </a:blip>
          <a:stretch>
            <a:fillRect/>
          </a:stretch>
        </p:blipFill>
        <p:spPr>
          <a:xfrm>
            <a:off x="5914194" y="3332950"/>
            <a:ext cx="2699999" cy="1521126"/>
          </a:xfrm>
          <a:prstGeom prst="rect">
            <a:avLst/>
          </a:prstGeom>
          <a:noFill/>
          <a:ln>
            <a:noFill/>
          </a:ln>
        </p:spPr>
      </p:pic>
      <p:sp>
        <p:nvSpPr>
          <p:cNvPr id="557" name="Google Shape;557;p41"/>
          <p:cNvSpPr/>
          <p:nvPr/>
        </p:nvSpPr>
        <p:spPr>
          <a:xfrm>
            <a:off x="403525" y="1427100"/>
            <a:ext cx="72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연맹원 B</a:t>
            </a:r>
            <a:endParaRPr sz="800" b="1"/>
          </a:p>
        </p:txBody>
      </p:sp>
      <p:sp>
        <p:nvSpPr>
          <p:cNvPr id="558" name="Google Shape;558;p41"/>
          <p:cNvSpPr/>
          <p:nvPr/>
        </p:nvSpPr>
        <p:spPr>
          <a:xfrm>
            <a:off x="403525" y="3052950"/>
            <a:ext cx="72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연맹원 A</a:t>
            </a:r>
            <a:endParaRPr sz="8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cxnSp>
        <p:nvCxnSpPr>
          <p:cNvPr id="563" name="Google Shape;563;p42"/>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64" name="Google Shape;564;p42"/>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연맹 지원 상세 플로우</a:t>
            </a:r>
            <a:endParaRPr sz="1100" b="1"/>
          </a:p>
        </p:txBody>
      </p:sp>
      <p:pic>
        <p:nvPicPr>
          <p:cNvPr id="565" name="Google Shape;565;p42"/>
          <p:cNvPicPr preferRelativeResize="0"/>
          <p:nvPr/>
        </p:nvPicPr>
        <p:blipFill>
          <a:blip r:embed="rId3">
            <a:alphaModFix/>
          </a:blip>
          <a:stretch>
            <a:fillRect/>
          </a:stretch>
        </p:blipFill>
        <p:spPr>
          <a:xfrm>
            <a:off x="3316250" y="411750"/>
            <a:ext cx="2511480" cy="43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body" idx="1"/>
          </p:nvPr>
        </p:nvSpPr>
        <p:spPr>
          <a:xfrm>
            <a:off x="5032225" y="2779175"/>
            <a:ext cx="3832200" cy="180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200" b="1">
                <a:solidFill>
                  <a:schemeClr val="dk1"/>
                </a:solidFill>
                <a:highlight>
                  <a:srgbClr val="FFFFFF"/>
                </a:highlight>
              </a:rPr>
              <a:t>자유도 높은 전략 플레이 모바일 게임</a:t>
            </a:r>
            <a:endParaRPr sz="1200" b="1">
              <a:solidFill>
                <a:schemeClr val="dk1"/>
              </a:solidFill>
              <a:highlight>
                <a:srgbClr val="FFFFFF"/>
              </a:highlight>
            </a:endParaRPr>
          </a:p>
          <a:p>
            <a:pPr marL="0" lvl="0" indent="0" algn="l" rtl="0">
              <a:lnSpc>
                <a:spcPct val="115000"/>
              </a:lnSpc>
              <a:spcBef>
                <a:spcPts val="1600"/>
              </a:spcBef>
              <a:spcAft>
                <a:spcPts val="0"/>
              </a:spcAft>
              <a:buNone/>
            </a:pPr>
            <a:r>
              <a:rPr lang="ko" sz="1200">
                <a:solidFill>
                  <a:schemeClr val="dk1"/>
                </a:solidFill>
                <a:highlight>
                  <a:srgbClr val="FFFFFF"/>
                </a:highlight>
              </a:rPr>
              <a:t>적을 우회하여 포위하는 섬멸 진형, 지형을 이용한 매복, 위기에 봉착한 아군 지원 등 자유도 높은 컨트롤로 전쟁의 양상을 한 번에 뒤엎을 수 있는 다양한 전략을 구사할 수 있다.</a:t>
            </a:r>
            <a:endParaRPr sz="1200">
              <a:solidFill>
                <a:schemeClr val="dk1"/>
              </a:solidFill>
            </a:endParaRPr>
          </a:p>
          <a:p>
            <a:pPr marL="0" lvl="0" indent="0" algn="l" rtl="0">
              <a:lnSpc>
                <a:spcPct val="115000"/>
              </a:lnSpc>
              <a:spcBef>
                <a:spcPts val="1600"/>
              </a:spcBef>
              <a:spcAft>
                <a:spcPts val="1600"/>
              </a:spcAft>
              <a:buNone/>
            </a:pPr>
            <a:endParaRPr sz="1200">
              <a:solidFill>
                <a:srgbClr val="000000"/>
              </a:solidFill>
            </a:endParaRPr>
          </a:p>
        </p:txBody>
      </p:sp>
      <p:cxnSp>
        <p:nvCxnSpPr>
          <p:cNvPr id="74" name="Google Shape;74;p15"/>
          <p:cNvCxnSpPr/>
          <p:nvPr/>
        </p:nvCxnSpPr>
        <p:spPr>
          <a:xfrm>
            <a:off x="403525" y="673988"/>
            <a:ext cx="1021800" cy="0"/>
          </a:xfrm>
          <a:prstGeom prst="straightConnector1">
            <a:avLst/>
          </a:prstGeom>
          <a:noFill/>
          <a:ln w="76200" cap="flat" cmpd="sng">
            <a:solidFill>
              <a:srgbClr val="FFD966"/>
            </a:solidFill>
            <a:prstDash val="solid"/>
            <a:round/>
            <a:headEnd type="none" w="med" len="med"/>
            <a:tailEnd type="none" w="med" len="med"/>
          </a:ln>
        </p:spPr>
      </p:cxnSp>
      <p:sp>
        <p:nvSpPr>
          <p:cNvPr id="75" name="Google Shape;75;p1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01. 개요</a:t>
            </a:r>
            <a:endParaRPr sz="1800" b="1"/>
          </a:p>
          <a:p>
            <a:pPr marL="457200" lvl="0" indent="-298450" algn="l" rtl="0">
              <a:lnSpc>
                <a:spcPct val="125000"/>
              </a:lnSpc>
              <a:spcBef>
                <a:spcPts val="0"/>
              </a:spcBef>
              <a:spcAft>
                <a:spcPts val="0"/>
              </a:spcAft>
              <a:buClr>
                <a:srgbClr val="000000"/>
              </a:buClr>
              <a:buSzPts val="1100"/>
              <a:buChar char="-"/>
            </a:pPr>
            <a:r>
              <a:rPr lang="ko" sz="1100" b="1"/>
              <a:t>기본 정보</a:t>
            </a:r>
            <a:endParaRPr sz="1100" b="1"/>
          </a:p>
        </p:txBody>
      </p:sp>
      <p:sp>
        <p:nvSpPr>
          <p:cNvPr id="76" name="Google Shape;76;p15"/>
          <p:cNvSpPr txBox="1">
            <a:spLocks noGrp="1"/>
          </p:cNvSpPr>
          <p:nvPr>
            <p:ph type="body" idx="1"/>
          </p:nvPr>
        </p:nvSpPr>
        <p:spPr>
          <a:xfrm>
            <a:off x="4572000" y="1352025"/>
            <a:ext cx="1440000" cy="18000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Char char="-"/>
            </a:pPr>
            <a:r>
              <a:rPr lang="ko" sz="1200" b="1">
                <a:solidFill>
                  <a:schemeClr val="dk1"/>
                </a:solidFill>
                <a:highlight>
                  <a:srgbClr val="FFFFFF"/>
                </a:highlight>
              </a:rPr>
              <a:t>서비스명</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ko" sz="1200">
                <a:solidFill>
                  <a:schemeClr val="dk1"/>
                </a:solidFill>
              </a:rPr>
              <a:t>출시년도</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ko" sz="1200">
                <a:solidFill>
                  <a:schemeClr val="dk1"/>
                </a:solidFill>
              </a:rPr>
              <a:t>제작</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ko" sz="1200">
                <a:solidFill>
                  <a:schemeClr val="dk1"/>
                </a:solidFill>
              </a:rPr>
              <a:t>플랫폼</a:t>
            </a:r>
            <a:endParaRPr sz="1200">
              <a:solidFill>
                <a:schemeClr val="dk1"/>
              </a:solidFill>
            </a:endParaRPr>
          </a:p>
        </p:txBody>
      </p:sp>
      <p:sp>
        <p:nvSpPr>
          <p:cNvPr id="77" name="Google Shape;77;p15"/>
          <p:cNvSpPr txBox="1">
            <a:spLocks noGrp="1"/>
          </p:cNvSpPr>
          <p:nvPr>
            <p:ph type="body" idx="1"/>
          </p:nvPr>
        </p:nvSpPr>
        <p:spPr>
          <a:xfrm>
            <a:off x="6012000" y="1439575"/>
            <a:ext cx="2160000" cy="1800000"/>
          </a:xfrm>
          <a:prstGeom prst="rect">
            <a:avLst/>
          </a:prstGeom>
        </p:spPr>
        <p:txBody>
          <a:bodyPr spcFirstLastPara="1" wrap="square" lIns="91425" tIns="91425" rIns="91425" bIns="91425" anchor="t" anchorCtr="0">
            <a:noAutofit/>
          </a:bodyPr>
          <a:lstStyle/>
          <a:p>
            <a:pPr marL="0" lvl="0" indent="0" algn="l" rtl="0">
              <a:lnSpc>
                <a:spcPct val="40000"/>
              </a:lnSpc>
              <a:spcBef>
                <a:spcPts val="0"/>
              </a:spcBef>
              <a:spcAft>
                <a:spcPts val="0"/>
              </a:spcAft>
              <a:buNone/>
            </a:pPr>
            <a:r>
              <a:rPr lang="ko" sz="1200" b="1">
                <a:solidFill>
                  <a:schemeClr val="dk1"/>
                </a:solidFill>
                <a:highlight>
                  <a:srgbClr val="FFFFFF"/>
                </a:highlight>
              </a:rPr>
              <a:t>라이즈 오브 킹덤즈</a:t>
            </a:r>
            <a:endParaRPr sz="1200" b="1">
              <a:solidFill>
                <a:schemeClr val="dk1"/>
              </a:solidFill>
              <a:highlight>
                <a:srgbClr val="FFFFFF"/>
              </a:highlight>
            </a:endParaRPr>
          </a:p>
          <a:p>
            <a:pPr marL="0" lvl="0" indent="0" algn="l" rtl="0">
              <a:lnSpc>
                <a:spcPct val="40000"/>
              </a:lnSpc>
              <a:spcBef>
                <a:spcPts val="1600"/>
              </a:spcBef>
              <a:spcAft>
                <a:spcPts val="0"/>
              </a:spcAft>
              <a:buNone/>
            </a:pPr>
            <a:r>
              <a:rPr lang="ko" sz="1200">
                <a:solidFill>
                  <a:schemeClr val="dk1"/>
                </a:solidFill>
                <a:highlight>
                  <a:srgbClr val="FFFFFF"/>
                </a:highlight>
              </a:rPr>
              <a:t>2019.09.03</a:t>
            </a:r>
            <a:endParaRPr sz="1200">
              <a:solidFill>
                <a:schemeClr val="dk1"/>
              </a:solidFill>
              <a:highlight>
                <a:srgbClr val="FFFFFF"/>
              </a:highlight>
            </a:endParaRPr>
          </a:p>
          <a:p>
            <a:pPr marL="0" lvl="0" indent="0" algn="l" rtl="0">
              <a:lnSpc>
                <a:spcPct val="40000"/>
              </a:lnSpc>
              <a:spcBef>
                <a:spcPts val="1600"/>
              </a:spcBef>
              <a:spcAft>
                <a:spcPts val="0"/>
              </a:spcAft>
              <a:buNone/>
            </a:pPr>
            <a:r>
              <a:rPr lang="ko" sz="1200">
                <a:solidFill>
                  <a:schemeClr val="dk1"/>
                </a:solidFill>
                <a:highlight>
                  <a:srgbClr val="FFFFFF"/>
                </a:highlight>
              </a:rPr>
              <a:t>릴리즈 게임즈</a:t>
            </a:r>
            <a:endParaRPr sz="1200">
              <a:solidFill>
                <a:schemeClr val="dk1"/>
              </a:solidFill>
              <a:highlight>
                <a:srgbClr val="FFFFFF"/>
              </a:highlight>
            </a:endParaRPr>
          </a:p>
          <a:p>
            <a:pPr marL="0" lvl="0" indent="0" algn="l" rtl="0">
              <a:lnSpc>
                <a:spcPct val="40000"/>
              </a:lnSpc>
              <a:spcBef>
                <a:spcPts val="1600"/>
              </a:spcBef>
              <a:spcAft>
                <a:spcPts val="1600"/>
              </a:spcAft>
              <a:buNone/>
            </a:pPr>
            <a:r>
              <a:rPr lang="ko" sz="1200">
                <a:solidFill>
                  <a:schemeClr val="dk1"/>
                </a:solidFill>
                <a:highlight>
                  <a:srgbClr val="FFFFFF"/>
                </a:highlight>
              </a:rPr>
              <a:t>애플스토어, 구글 플레이</a:t>
            </a:r>
            <a:endParaRPr sz="1200">
              <a:solidFill>
                <a:schemeClr val="dk1"/>
              </a:solidFill>
              <a:highlight>
                <a:srgbClr val="FFFFFF"/>
              </a:highlight>
            </a:endParaRPr>
          </a:p>
        </p:txBody>
      </p:sp>
      <p:pic>
        <p:nvPicPr>
          <p:cNvPr id="78" name="Google Shape;78;p15"/>
          <p:cNvPicPr preferRelativeResize="0"/>
          <p:nvPr/>
        </p:nvPicPr>
        <p:blipFill>
          <a:blip r:embed="rId3">
            <a:alphaModFix/>
          </a:blip>
          <a:stretch>
            <a:fillRect/>
          </a:stretch>
        </p:blipFill>
        <p:spPr>
          <a:xfrm>
            <a:off x="311697" y="1450532"/>
            <a:ext cx="4260303" cy="25923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43"/>
          <p:cNvPicPr preferRelativeResize="0"/>
          <p:nvPr/>
        </p:nvPicPr>
        <p:blipFill rotWithShape="1">
          <a:blip r:embed="rId3">
            <a:alphaModFix/>
          </a:blip>
          <a:srcRect l="61401" t="22156" r="19560" b="38180"/>
          <a:stretch/>
        </p:blipFill>
        <p:spPr>
          <a:xfrm>
            <a:off x="4045075" y="1846450"/>
            <a:ext cx="1740802" cy="1674000"/>
          </a:xfrm>
          <a:prstGeom prst="rect">
            <a:avLst/>
          </a:prstGeom>
          <a:noFill/>
          <a:ln>
            <a:noFill/>
          </a:ln>
        </p:spPr>
      </p:pic>
      <p:grpSp>
        <p:nvGrpSpPr>
          <p:cNvPr id="571" name="Google Shape;571;p43"/>
          <p:cNvGrpSpPr/>
          <p:nvPr/>
        </p:nvGrpSpPr>
        <p:grpSpPr>
          <a:xfrm>
            <a:off x="403525" y="1283600"/>
            <a:ext cx="8358600" cy="3425375"/>
            <a:chOff x="403525" y="1283600"/>
            <a:chExt cx="8358600" cy="3425375"/>
          </a:xfrm>
        </p:grpSpPr>
        <p:sp>
          <p:nvSpPr>
            <p:cNvPr id="572" name="Google Shape;572;p43"/>
            <p:cNvSpPr/>
            <p:nvPr/>
          </p:nvSpPr>
          <p:spPr>
            <a:xfrm>
              <a:off x="403527" y="1283600"/>
              <a:ext cx="8352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43"/>
            <p:cNvCxnSpPr/>
            <p:nvPr/>
          </p:nvCxnSpPr>
          <p:spPr>
            <a:xfrm>
              <a:off x="112988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574" name="Google Shape;574;p43"/>
            <p:cNvCxnSpPr/>
            <p:nvPr/>
          </p:nvCxnSpPr>
          <p:spPr>
            <a:xfrm>
              <a:off x="403525" y="1589725"/>
              <a:ext cx="8358600" cy="0"/>
            </a:xfrm>
            <a:prstGeom prst="straightConnector1">
              <a:avLst/>
            </a:prstGeom>
            <a:noFill/>
            <a:ln w="9525" cap="flat" cmpd="sng">
              <a:solidFill>
                <a:srgbClr val="666666"/>
              </a:solidFill>
              <a:prstDash val="solid"/>
              <a:round/>
              <a:headEnd type="none" w="med" len="med"/>
              <a:tailEnd type="none" w="med" len="med"/>
            </a:ln>
          </p:spPr>
        </p:cxnSp>
        <p:cxnSp>
          <p:nvCxnSpPr>
            <p:cNvPr id="575" name="Google Shape;575;p43"/>
            <p:cNvCxnSpPr/>
            <p:nvPr/>
          </p:nvCxnSpPr>
          <p:spPr>
            <a:xfrm>
              <a:off x="3658113" y="1592875"/>
              <a:ext cx="0" cy="3116100"/>
            </a:xfrm>
            <a:prstGeom prst="straightConnector1">
              <a:avLst/>
            </a:prstGeom>
            <a:noFill/>
            <a:ln w="9525" cap="flat" cmpd="sng">
              <a:solidFill>
                <a:srgbClr val="666666"/>
              </a:solidFill>
              <a:prstDash val="solid"/>
              <a:round/>
              <a:headEnd type="none" w="med" len="med"/>
              <a:tailEnd type="none" w="med" len="med"/>
            </a:ln>
          </p:spPr>
        </p:cxnSp>
        <p:cxnSp>
          <p:nvCxnSpPr>
            <p:cNvPr id="576" name="Google Shape;576;p43"/>
            <p:cNvCxnSpPr/>
            <p:nvPr/>
          </p:nvCxnSpPr>
          <p:spPr>
            <a:xfrm>
              <a:off x="411375" y="3794400"/>
              <a:ext cx="8341200" cy="0"/>
            </a:xfrm>
            <a:prstGeom prst="straightConnector1">
              <a:avLst/>
            </a:prstGeom>
            <a:noFill/>
            <a:ln w="9525" cap="flat" cmpd="sng">
              <a:solidFill>
                <a:srgbClr val="666666"/>
              </a:solidFill>
              <a:prstDash val="solid"/>
              <a:round/>
              <a:headEnd type="none" w="med" len="med"/>
              <a:tailEnd type="none" w="med" len="med"/>
            </a:ln>
          </p:spPr>
        </p:cxnSp>
        <p:cxnSp>
          <p:nvCxnSpPr>
            <p:cNvPr id="577" name="Google Shape;577;p43"/>
            <p:cNvCxnSpPr/>
            <p:nvPr/>
          </p:nvCxnSpPr>
          <p:spPr>
            <a:xfrm>
              <a:off x="6184013" y="1589725"/>
              <a:ext cx="0" cy="3116100"/>
            </a:xfrm>
            <a:prstGeom prst="straightConnector1">
              <a:avLst/>
            </a:prstGeom>
            <a:noFill/>
            <a:ln w="9525" cap="flat" cmpd="sng">
              <a:solidFill>
                <a:srgbClr val="666666"/>
              </a:solidFill>
              <a:prstDash val="solid"/>
              <a:round/>
              <a:headEnd type="none" w="med" len="med"/>
              <a:tailEnd type="none" w="med" len="med"/>
            </a:ln>
          </p:spPr>
        </p:cxnSp>
      </p:grpSp>
      <p:cxnSp>
        <p:nvCxnSpPr>
          <p:cNvPr id="578" name="Google Shape;578;p43"/>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79" name="Google Shape;579;p43"/>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연맹 지원</a:t>
            </a:r>
            <a:endParaRPr sz="1100" b="1"/>
          </a:p>
        </p:txBody>
      </p:sp>
      <p:sp>
        <p:nvSpPr>
          <p:cNvPr id="580" name="Google Shape;580;p43"/>
          <p:cNvSpPr txBox="1"/>
          <p:nvPr/>
        </p:nvSpPr>
        <p:spPr>
          <a:xfrm>
            <a:off x="40026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581" name="Google Shape;581;p43"/>
          <p:cNvSpPr txBox="1"/>
          <p:nvPr/>
        </p:nvSpPr>
        <p:spPr>
          <a:xfrm>
            <a:off x="359313" y="4068825"/>
            <a:ext cx="8088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프로세스</a:t>
            </a:r>
            <a:endParaRPr/>
          </a:p>
        </p:txBody>
      </p:sp>
      <p:sp>
        <p:nvSpPr>
          <p:cNvPr id="582" name="Google Shape;582;p43"/>
          <p:cNvSpPr txBox="1"/>
          <p:nvPr/>
        </p:nvSpPr>
        <p:spPr>
          <a:xfrm>
            <a:off x="1132613" y="1266188"/>
            <a:ext cx="36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연맹 센터(Alliance Center) 연맹 지원</a:t>
            </a:r>
            <a:endParaRPr sz="1050" b="1"/>
          </a:p>
        </p:txBody>
      </p:sp>
      <p:sp>
        <p:nvSpPr>
          <p:cNvPr id="583" name="Google Shape;583;p43"/>
          <p:cNvSpPr txBox="1"/>
          <p:nvPr/>
        </p:nvSpPr>
        <p:spPr>
          <a:xfrm>
            <a:off x="1132625" y="4068825"/>
            <a:ext cx="2525700"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1050" b="1">
                <a:solidFill>
                  <a:schemeClr val="dk1"/>
                </a:solidFill>
              </a:rPr>
              <a:t>연맹 지원 요청 송신 </a:t>
            </a:r>
            <a:endParaRPr sz="1050" b="1">
              <a:solidFill>
                <a:schemeClr val="dk1"/>
              </a:solidFill>
            </a:endParaRPr>
          </a:p>
        </p:txBody>
      </p:sp>
      <p:pic>
        <p:nvPicPr>
          <p:cNvPr id="584" name="Google Shape;584;p43"/>
          <p:cNvPicPr preferRelativeResize="0"/>
          <p:nvPr/>
        </p:nvPicPr>
        <p:blipFill rotWithShape="1">
          <a:blip r:embed="rId4">
            <a:alphaModFix/>
          </a:blip>
          <a:srcRect l="9980" r="25508"/>
          <a:stretch/>
        </p:blipFill>
        <p:spPr>
          <a:xfrm>
            <a:off x="6303124" y="1846450"/>
            <a:ext cx="2340000" cy="1674000"/>
          </a:xfrm>
          <a:prstGeom prst="rect">
            <a:avLst/>
          </a:prstGeom>
          <a:noFill/>
          <a:ln>
            <a:noFill/>
          </a:ln>
        </p:spPr>
      </p:pic>
      <p:pic>
        <p:nvPicPr>
          <p:cNvPr id="585" name="Google Shape;585;p43"/>
          <p:cNvPicPr preferRelativeResize="0"/>
          <p:nvPr/>
        </p:nvPicPr>
        <p:blipFill rotWithShape="1">
          <a:blip r:embed="rId5">
            <a:alphaModFix/>
          </a:blip>
          <a:srcRect l="2722" r="33207"/>
          <a:stretch/>
        </p:blipFill>
        <p:spPr>
          <a:xfrm>
            <a:off x="1231981" y="1846450"/>
            <a:ext cx="2340000" cy="1674000"/>
          </a:xfrm>
          <a:prstGeom prst="rect">
            <a:avLst/>
          </a:prstGeom>
          <a:noFill/>
          <a:ln>
            <a:noFill/>
          </a:ln>
        </p:spPr>
      </p:pic>
      <p:sp>
        <p:nvSpPr>
          <p:cNvPr id="586" name="Google Shape;586;p43"/>
          <p:cNvSpPr txBox="1"/>
          <p:nvPr/>
        </p:nvSpPr>
        <p:spPr>
          <a:xfrm>
            <a:off x="3658325" y="4068825"/>
            <a:ext cx="2525700"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1050" b="1">
                <a:solidFill>
                  <a:schemeClr val="dk1"/>
                </a:solidFill>
              </a:rPr>
              <a:t>최대 지원 횟수 제한</a:t>
            </a:r>
            <a:endParaRPr sz="1050" b="1">
              <a:solidFill>
                <a:schemeClr val="dk1"/>
              </a:solidFill>
            </a:endParaRPr>
          </a:p>
        </p:txBody>
      </p:sp>
      <p:sp>
        <p:nvSpPr>
          <p:cNvPr id="587" name="Google Shape;587;p43"/>
          <p:cNvSpPr txBox="1"/>
          <p:nvPr/>
        </p:nvSpPr>
        <p:spPr>
          <a:xfrm>
            <a:off x="6184025" y="4068825"/>
            <a:ext cx="2578200" cy="6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ko" sz="1050" b="1">
                <a:solidFill>
                  <a:schemeClr val="dk1"/>
                </a:solidFill>
              </a:rPr>
              <a:t>연맹 지원 요청 수신 </a:t>
            </a:r>
            <a:endParaRPr sz="1050" b="1">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44"/>
          <p:cNvPicPr preferRelativeResize="0"/>
          <p:nvPr/>
        </p:nvPicPr>
        <p:blipFill>
          <a:blip r:embed="rId3">
            <a:alphaModFix/>
          </a:blip>
          <a:stretch>
            <a:fillRect/>
          </a:stretch>
        </p:blipFill>
        <p:spPr>
          <a:xfrm>
            <a:off x="2412000" y="1705050"/>
            <a:ext cx="4319999" cy="2769231"/>
          </a:xfrm>
          <a:prstGeom prst="rect">
            <a:avLst/>
          </a:prstGeom>
          <a:noFill/>
          <a:ln>
            <a:noFill/>
          </a:ln>
        </p:spPr>
      </p:pic>
      <p:cxnSp>
        <p:nvCxnSpPr>
          <p:cNvPr id="593" name="Google Shape;593;p44"/>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594" name="Google Shape;594;p44"/>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a:p>
            <a:pPr marL="457200" lvl="0" indent="0" algn="l" rtl="0">
              <a:lnSpc>
                <a:spcPct val="125000"/>
              </a:lnSpc>
              <a:spcBef>
                <a:spcPts val="0"/>
              </a:spcBef>
              <a:spcAft>
                <a:spcPts val="0"/>
              </a:spcAft>
              <a:buNone/>
            </a:pPr>
            <a:r>
              <a:rPr lang="ko" sz="1100" b="1"/>
              <a:t>업그레이드</a:t>
            </a:r>
            <a:endParaRPr sz="1100" b="1"/>
          </a:p>
        </p:txBody>
      </p:sp>
      <p:sp>
        <p:nvSpPr>
          <p:cNvPr id="595" name="Google Shape;595;p44"/>
          <p:cNvSpPr txBox="1">
            <a:spLocks noGrp="1"/>
          </p:cNvSpPr>
          <p:nvPr>
            <p:ph type="body" idx="1"/>
          </p:nvPr>
        </p:nvSpPr>
        <p:spPr>
          <a:xfrm>
            <a:off x="403525" y="1350900"/>
            <a:ext cx="5400000" cy="540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200" b="1">
                <a:solidFill>
                  <a:srgbClr val="000000"/>
                </a:solidFill>
                <a:highlight>
                  <a:schemeClr val="lt1"/>
                </a:highlight>
              </a:rPr>
              <a:t>*레벨을 올릴수록 </a:t>
            </a:r>
            <a:r>
              <a:rPr lang="ko" sz="1200" b="1">
                <a:solidFill>
                  <a:schemeClr val="dk1"/>
                </a:solidFill>
                <a:highlight>
                  <a:schemeClr val="lt1"/>
                </a:highlight>
              </a:rPr>
              <a:t>지원 부대 용량과 </a:t>
            </a:r>
            <a:r>
              <a:rPr lang="ko" sz="1200" b="1">
                <a:solidFill>
                  <a:srgbClr val="000000"/>
                </a:solidFill>
                <a:highlight>
                  <a:schemeClr val="lt1"/>
                </a:highlight>
              </a:rPr>
              <a:t>연맹 지원 횟수가 증가한다.</a:t>
            </a:r>
            <a:endParaRPr sz="1100" b="1">
              <a:solidFill>
                <a:srgbClr val="000000"/>
              </a:solidFill>
            </a:endParaRPr>
          </a:p>
        </p:txBody>
      </p:sp>
      <p:sp>
        <p:nvSpPr>
          <p:cNvPr id="596" name="Google Shape;596;p44"/>
          <p:cNvSpPr/>
          <p:nvPr/>
        </p:nvSpPr>
        <p:spPr>
          <a:xfrm>
            <a:off x="6732000" y="4234600"/>
            <a:ext cx="144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연맹 센터 업그레이드표</a:t>
            </a:r>
            <a:endParaRPr sz="8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5"/>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45"/>
          <p:cNvGrpSpPr/>
          <p:nvPr/>
        </p:nvGrpSpPr>
        <p:grpSpPr>
          <a:xfrm>
            <a:off x="971525" y="1197325"/>
            <a:ext cx="7200925" cy="3420000"/>
            <a:chOff x="971513" y="1214725"/>
            <a:chExt cx="7200925" cy="3420000"/>
          </a:xfrm>
        </p:grpSpPr>
        <p:sp>
          <p:nvSpPr>
            <p:cNvPr id="604" name="Google Shape;604;p45"/>
            <p:cNvSpPr/>
            <p:nvPr/>
          </p:nvSpPr>
          <p:spPr>
            <a:xfrm>
              <a:off x="971950"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 name="Google Shape;605;p45"/>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606" name="Google Shape;606;p45"/>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607" name="Google Shape;607;p45"/>
            <p:cNvCxnSpPr/>
            <p:nvPr/>
          </p:nvCxnSpPr>
          <p:spPr>
            <a:xfrm>
              <a:off x="971538" y="23421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608" name="Google Shape;608;p45"/>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solidFill>
                <a:schemeClr val="dk1"/>
              </a:solidFill>
            </a:endParaRPr>
          </a:p>
          <a:p>
            <a:pPr marL="0" lvl="0" indent="0" algn="ctr" rtl="0">
              <a:spcBef>
                <a:spcPts val="0"/>
              </a:spcBef>
              <a:spcAft>
                <a:spcPts val="0"/>
              </a:spcAft>
              <a:buNone/>
            </a:pPr>
            <a:endParaRPr sz="1050" b="1">
              <a:solidFill>
                <a:schemeClr val="dk1"/>
              </a:solidFill>
            </a:endParaRPr>
          </a:p>
        </p:txBody>
      </p:sp>
      <p:sp>
        <p:nvSpPr>
          <p:cNvPr id="609" name="Google Shape;609;p45"/>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sp>
        <p:nvSpPr>
          <p:cNvPr id="610" name="Google Shape;610;p45"/>
          <p:cNvSpPr txBox="1"/>
          <p:nvPr/>
        </p:nvSpPr>
        <p:spPr>
          <a:xfrm>
            <a:off x="976900" y="1506500"/>
            <a:ext cx="3600600" cy="75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시청 레벨에 따라 건설 가능한 건물을 차례대로 해금한다.</a:t>
            </a:r>
            <a:endParaRPr/>
          </a:p>
          <a:p>
            <a:pPr marL="0" lvl="0" indent="0" algn="l" rtl="0">
              <a:spcBef>
                <a:spcPts val="0"/>
              </a:spcBef>
              <a:spcAft>
                <a:spcPts val="0"/>
              </a:spcAft>
              <a:buClr>
                <a:schemeClr val="dk1"/>
              </a:buClr>
              <a:buSzPts val="1100"/>
              <a:buFont typeface="Arial"/>
              <a:buNone/>
            </a:pPr>
            <a:endParaRPr/>
          </a:p>
        </p:txBody>
      </p:sp>
      <p:sp>
        <p:nvSpPr>
          <p:cNvPr id="611" name="Google Shape;611;p45"/>
          <p:cNvSpPr txBox="1"/>
          <p:nvPr/>
        </p:nvSpPr>
        <p:spPr>
          <a:xfrm>
            <a:off x="4581050" y="1517150"/>
            <a:ext cx="3591300" cy="792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b="1"/>
              <a:t>비효율적인 성장을 막고 유저가 건물의 기능을 효과적으로 살필 수 있다.</a:t>
            </a:r>
            <a:endParaRPr b="1"/>
          </a:p>
        </p:txBody>
      </p:sp>
      <p:sp>
        <p:nvSpPr>
          <p:cNvPr id="612" name="Google Shape;612;p45"/>
          <p:cNvSpPr txBox="1"/>
          <p:nvPr/>
        </p:nvSpPr>
        <p:spPr>
          <a:xfrm>
            <a:off x="4581050" y="2346025"/>
            <a:ext cx="3591300" cy="2227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b="1"/>
              <a:t>체계적으로 건물을 재배치</a:t>
            </a:r>
            <a:r>
              <a:rPr lang="ko"/>
              <a:t>해 유저의 플레이 효율을 높인다.</a:t>
            </a:r>
            <a:endParaRPr/>
          </a:p>
          <a:p>
            <a:pPr marL="457200" lvl="0" indent="0" algn="l" rtl="0">
              <a:spcBef>
                <a:spcPts val="0"/>
              </a:spcBef>
              <a:spcAft>
                <a:spcPts val="0"/>
              </a:spcAft>
              <a:buNone/>
            </a:pPr>
            <a:r>
              <a:rPr lang="ko"/>
              <a:t>유저스토리의 발생에 도움을 주어서 </a:t>
            </a:r>
            <a:r>
              <a:rPr lang="ko" b="1"/>
              <a:t>SNS를 활용한 마케팅요소로 활용</a:t>
            </a:r>
            <a:r>
              <a:rPr lang="ko"/>
              <a:t>할 수 있다.</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
              <a:t>유저에게 </a:t>
            </a:r>
            <a:r>
              <a:rPr lang="ko" b="1"/>
              <a:t>초반에는 성장의 재미를 추구할 수 있게하고 후반에는 다른 컨텐츠를 즐길 수 있도록 유도</a:t>
            </a:r>
            <a:r>
              <a:rPr lang="ko"/>
              <a:t>한다.</a:t>
            </a:r>
            <a:endParaRPr/>
          </a:p>
          <a:p>
            <a:pPr marL="0" lvl="0" indent="0" algn="l" rtl="0">
              <a:spcBef>
                <a:spcPts val="0"/>
              </a:spcBef>
              <a:spcAft>
                <a:spcPts val="0"/>
              </a:spcAft>
              <a:buClr>
                <a:schemeClr val="dk1"/>
              </a:buClr>
              <a:buSzPts val="1100"/>
              <a:buFont typeface="Arial"/>
              <a:buNone/>
            </a:pPr>
            <a:endParaRPr/>
          </a:p>
        </p:txBody>
      </p:sp>
      <p:sp>
        <p:nvSpPr>
          <p:cNvPr id="613" name="Google Shape;613;p45"/>
          <p:cNvSpPr txBox="1"/>
          <p:nvPr/>
        </p:nvSpPr>
        <p:spPr>
          <a:xfrm>
            <a:off x="991350" y="2323000"/>
            <a:ext cx="3591300" cy="2294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도시편집기를 이용하여 건물배치와 데코레이션을 자유롭게 배치할 수 있고,</a:t>
            </a:r>
            <a:endParaRPr/>
          </a:p>
          <a:p>
            <a:pPr marL="457200" lvl="0" indent="0" algn="l" rtl="0">
              <a:spcBef>
                <a:spcPts val="0"/>
              </a:spcBef>
              <a:spcAft>
                <a:spcPts val="0"/>
              </a:spcAft>
              <a:buNone/>
            </a:pPr>
            <a:r>
              <a:rPr lang="ko"/>
              <a:t>커스터마이징 된 영지를 스크린샷을 찍거나 공유할 수 있다.</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
              <a:t>성장에 필요한 자원과 시간이 점차 증가한다.</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614" name="Google Shape;614;p45"/>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15" name="Google Shape;615;p4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6"/>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46"/>
          <p:cNvGrpSpPr/>
          <p:nvPr/>
        </p:nvGrpSpPr>
        <p:grpSpPr>
          <a:xfrm>
            <a:off x="971525" y="1197325"/>
            <a:ext cx="7200925" cy="3420000"/>
            <a:chOff x="971513" y="1214725"/>
            <a:chExt cx="7200925" cy="3420000"/>
          </a:xfrm>
        </p:grpSpPr>
        <p:sp>
          <p:nvSpPr>
            <p:cNvPr id="623" name="Google Shape;623;p46"/>
            <p:cNvSpPr/>
            <p:nvPr/>
          </p:nvSpPr>
          <p:spPr>
            <a:xfrm>
              <a:off x="971950"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 name="Google Shape;624;p46"/>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625" name="Google Shape;625;p46"/>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626" name="Google Shape;626;p46"/>
            <p:cNvCxnSpPr/>
            <p:nvPr/>
          </p:nvCxnSpPr>
          <p:spPr>
            <a:xfrm>
              <a:off x="971538" y="23421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627" name="Google Shape;627;p46"/>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solidFill>
                <a:schemeClr val="dk1"/>
              </a:solidFill>
            </a:endParaRPr>
          </a:p>
          <a:p>
            <a:pPr marL="0" lvl="0" indent="0" algn="ctr" rtl="0">
              <a:spcBef>
                <a:spcPts val="0"/>
              </a:spcBef>
              <a:spcAft>
                <a:spcPts val="0"/>
              </a:spcAft>
              <a:buNone/>
            </a:pPr>
            <a:endParaRPr sz="1050" b="1">
              <a:solidFill>
                <a:schemeClr val="dk1"/>
              </a:solidFill>
            </a:endParaRPr>
          </a:p>
        </p:txBody>
      </p:sp>
      <p:sp>
        <p:nvSpPr>
          <p:cNvPr id="628" name="Google Shape;628;p46"/>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sp>
        <p:nvSpPr>
          <p:cNvPr id="629" name="Google Shape;629;p46"/>
          <p:cNvSpPr txBox="1"/>
          <p:nvPr/>
        </p:nvSpPr>
        <p:spPr>
          <a:xfrm>
            <a:off x="976900" y="1506500"/>
            <a:ext cx="3600600" cy="75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건물을 업그레이드 시키기 위해 다른 건물의 업그레이드 수준이 필요하다.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0" name="Google Shape;630;p46"/>
          <p:cNvSpPr txBox="1"/>
          <p:nvPr/>
        </p:nvSpPr>
        <p:spPr>
          <a:xfrm>
            <a:off x="4581050" y="1517150"/>
            <a:ext cx="3591300" cy="792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b="1"/>
              <a:t>성장테크를 시스템적으로 제어함으로써 유저의 성장속도를 제어</a:t>
            </a:r>
            <a:r>
              <a:rPr lang="ko"/>
              <a:t>할 수 있다.</a:t>
            </a:r>
            <a:endParaRPr/>
          </a:p>
          <a:p>
            <a:pPr marL="0" lvl="0" indent="0" algn="l" rtl="0">
              <a:spcBef>
                <a:spcPts val="0"/>
              </a:spcBef>
              <a:spcAft>
                <a:spcPts val="0"/>
              </a:spcAft>
              <a:buClr>
                <a:schemeClr val="dk1"/>
              </a:buClr>
              <a:buSzPts val="1100"/>
              <a:buFont typeface="Arial"/>
              <a:buNone/>
            </a:pPr>
            <a:endParaRPr/>
          </a:p>
        </p:txBody>
      </p:sp>
      <p:sp>
        <p:nvSpPr>
          <p:cNvPr id="631" name="Google Shape;631;p46"/>
          <p:cNvSpPr txBox="1"/>
          <p:nvPr/>
        </p:nvSpPr>
        <p:spPr>
          <a:xfrm>
            <a:off x="4581050" y="2346025"/>
            <a:ext cx="3591300" cy="2227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b="1"/>
              <a:t>건물과 전투력을 연결해 다른 유저와의 성장 경쟁을 유도</a:t>
            </a:r>
            <a:r>
              <a:rPr lang="ko"/>
              <a:t>한다.</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 b="1"/>
              <a:t>성장 속도를 제한하여 </a:t>
            </a:r>
            <a:r>
              <a:rPr lang="ko" b="1">
                <a:solidFill>
                  <a:schemeClr val="dk1"/>
                </a:solidFill>
              </a:rPr>
              <a:t>가속 기능 아이템 사용을 유도하고,</a:t>
            </a:r>
            <a:endParaRPr b="1">
              <a:solidFill>
                <a:schemeClr val="dk1"/>
              </a:solidFill>
            </a:endParaRPr>
          </a:p>
          <a:p>
            <a:pPr marL="457200" lvl="0" indent="0" algn="l" rtl="0">
              <a:spcBef>
                <a:spcPts val="0"/>
              </a:spcBef>
              <a:spcAft>
                <a:spcPts val="0"/>
              </a:spcAft>
              <a:buNone/>
            </a:pPr>
            <a:r>
              <a:rPr lang="ko" b="1"/>
              <a:t>유저의 연맹 플레이를 유도한다.</a:t>
            </a: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2" name="Google Shape;632;p46"/>
          <p:cNvSpPr txBox="1"/>
          <p:nvPr/>
        </p:nvSpPr>
        <p:spPr>
          <a:xfrm>
            <a:off x="991350" y="2323000"/>
            <a:ext cx="3591300" cy="2294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건물의 레벨이 오를수록 지도자의 총 전투력이 상승한다.</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
              <a:t>동시 업그레이드에 제한을 두었다.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633" name="Google Shape;633;p46"/>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34" name="Google Shape;634;p46"/>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건설 시스템</a:t>
            </a:r>
            <a:endParaRPr sz="11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7"/>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txBox="1"/>
          <p:nvPr/>
        </p:nvSpPr>
        <p:spPr>
          <a:xfrm>
            <a:off x="971525" y="256537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기술 획득을 위해 이전 Tier의 조건을 만족해야 연결된 기술이 활성화된다.</a:t>
            </a:r>
            <a:endParaRPr>
              <a:solidFill>
                <a:schemeClr val="dk1"/>
              </a:solidFill>
            </a:endParaRPr>
          </a:p>
        </p:txBody>
      </p:sp>
      <p:grpSp>
        <p:nvGrpSpPr>
          <p:cNvPr id="642" name="Google Shape;642;p47"/>
          <p:cNvGrpSpPr/>
          <p:nvPr/>
        </p:nvGrpSpPr>
        <p:grpSpPr>
          <a:xfrm>
            <a:off x="971513" y="1197300"/>
            <a:ext cx="7200925" cy="3420000"/>
            <a:chOff x="971513" y="1214725"/>
            <a:chExt cx="7200925" cy="3420000"/>
          </a:xfrm>
        </p:grpSpPr>
        <p:sp>
          <p:nvSpPr>
            <p:cNvPr id="643" name="Google Shape;643;p47"/>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 name="Google Shape;644;p47"/>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645" name="Google Shape;645;p47"/>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646" name="Google Shape;646;p47"/>
            <p:cNvCxnSpPr/>
            <p:nvPr/>
          </p:nvCxnSpPr>
          <p:spPr>
            <a:xfrm>
              <a:off x="971538" y="2418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647" name="Google Shape;647;p47"/>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p>
        </p:txBody>
      </p:sp>
      <p:sp>
        <p:nvSpPr>
          <p:cNvPr id="648" name="Google Shape;648;p47"/>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sp>
        <p:nvSpPr>
          <p:cNvPr id="649" name="Google Shape;649;p47"/>
          <p:cNvSpPr txBox="1"/>
          <p:nvPr/>
        </p:nvSpPr>
        <p:spPr>
          <a:xfrm>
            <a:off x="971525" y="1597300"/>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아카데미 건물 업그레이드 조건으로 시청레벨이 포함한다.</a:t>
            </a:r>
            <a:endParaRPr>
              <a:solidFill>
                <a:schemeClr val="dk1"/>
              </a:solidFill>
            </a:endParaRPr>
          </a:p>
        </p:txBody>
      </p:sp>
      <p:sp>
        <p:nvSpPr>
          <p:cNvPr id="650" name="Google Shape;650;p47"/>
          <p:cNvSpPr txBox="1"/>
          <p:nvPr/>
        </p:nvSpPr>
        <p:spPr>
          <a:xfrm>
            <a:off x="4572125" y="1597300"/>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빌딩 시스템의 중심 콘텐츠를 육성과 연계하여 자원 소모를 증폭시킨다.</a:t>
            </a:r>
            <a:endParaRPr b="1">
              <a:solidFill>
                <a:schemeClr val="dk1"/>
              </a:solidFill>
            </a:endParaRPr>
          </a:p>
        </p:txBody>
      </p:sp>
      <p:sp>
        <p:nvSpPr>
          <p:cNvPr id="651" name="Google Shape;651;p47"/>
          <p:cNvSpPr txBox="1"/>
          <p:nvPr/>
        </p:nvSpPr>
        <p:spPr>
          <a:xfrm>
            <a:off x="4572125" y="2565375"/>
            <a:ext cx="3600600" cy="1595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기술 효과가 전체적인 성장시스템과 연관되어있어 유저의 성장속도를 제어</a:t>
            </a:r>
            <a:r>
              <a:rPr lang="ko">
                <a:solidFill>
                  <a:schemeClr val="dk1"/>
                </a:solidFill>
              </a:rPr>
              <a:t>할 수 있다.</a:t>
            </a:r>
            <a:endParaRPr>
              <a:solidFill>
                <a:schemeClr val="dk1"/>
              </a:solidFill>
            </a:endParaRPr>
          </a:p>
        </p:txBody>
      </p:sp>
      <p:cxnSp>
        <p:nvCxnSpPr>
          <p:cNvPr id="652" name="Google Shape;652;p47"/>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53" name="Google Shape;653;p47"/>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8"/>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48"/>
          <p:cNvGrpSpPr/>
          <p:nvPr/>
        </p:nvGrpSpPr>
        <p:grpSpPr>
          <a:xfrm>
            <a:off x="971388" y="1197325"/>
            <a:ext cx="7200925" cy="3420000"/>
            <a:chOff x="971513" y="1214725"/>
            <a:chExt cx="7200925" cy="3420000"/>
          </a:xfrm>
        </p:grpSpPr>
        <p:sp>
          <p:nvSpPr>
            <p:cNvPr id="661" name="Google Shape;661;p48"/>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48"/>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663" name="Google Shape;663;p48"/>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664" name="Google Shape;664;p48"/>
            <p:cNvCxnSpPr/>
            <p:nvPr/>
          </p:nvCxnSpPr>
          <p:spPr>
            <a:xfrm>
              <a:off x="971538" y="2418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665" name="Google Shape;665;p48"/>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p>
        </p:txBody>
      </p:sp>
      <p:sp>
        <p:nvSpPr>
          <p:cNvPr id="666" name="Google Shape;666;p48"/>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sp>
        <p:nvSpPr>
          <p:cNvPr id="667" name="Google Shape;667;p48"/>
          <p:cNvSpPr txBox="1"/>
          <p:nvPr/>
        </p:nvSpPr>
        <p:spPr>
          <a:xfrm>
            <a:off x="971400" y="159732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기술을 경제와 군사로 구분한다.</a:t>
            </a:r>
            <a:endParaRPr>
              <a:solidFill>
                <a:schemeClr val="dk1"/>
              </a:solidFill>
            </a:endParaRPr>
          </a:p>
        </p:txBody>
      </p:sp>
      <p:sp>
        <p:nvSpPr>
          <p:cNvPr id="668" name="Google Shape;668;p48"/>
          <p:cNvSpPr txBox="1"/>
          <p:nvPr/>
        </p:nvSpPr>
        <p:spPr>
          <a:xfrm>
            <a:off x="971400" y="2565400"/>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아카데미 업그레이드와 연구를 동시에 할 수 없다.</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ko">
                <a:solidFill>
                  <a:schemeClr val="dk1"/>
                </a:solidFill>
              </a:rPr>
              <a:t>군사 기술의 효과가 세분화되어 있다.</a:t>
            </a:r>
            <a:endParaRPr>
              <a:solidFill>
                <a:schemeClr val="dk1"/>
              </a:solidFill>
            </a:endParaRPr>
          </a:p>
        </p:txBody>
      </p:sp>
      <p:sp>
        <p:nvSpPr>
          <p:cNvPr id="669" name="Google Shape;669;p48"/>
          <p:cNvSpPr txBox="1"/>
          <p:nvPr/>
        </p:nvSpPr>
        <p:spPr>
          <a:xfrm>
            <a:off x="4572000" y="159732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플레이어가 내정과 정복을 선택하여 성장할 수 있지만 결과적으로 모두 육성</a:t>
            </a:r>
            <a:r>
              <a:rPr lang="ko">
                <a:solidFill>
                  <a:schemeClr val="dk1"/>
                </a:solidFill>
              </a:rPr>
              <a:t>해야한다.</a:t>
            </a:r>
            <a:endParaRPr>
              <a:solidFill>
                <a:schemeClr val="dk1"/>
              </a:solidFill>
            </a:endParaRPr>
          </a:p>
        </p:txBody>
      </p:sp>
      <p:sp>
        <p:nvSpPr>
          <p:cNvPr id="670" name="Google Shape;670;p48"/>
          <p:cNvSpPr txBox="1"/>
          <p:nvPr/>
        </p:nvSpPr>
        <p:spPr>
          <a:xfrm>
            <a:off x="4572000" y="2565400"/>
            <a:ext cx="3600600" cy="1595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가속 기능 아이템과 연맹 지원을 사용하기 위한 방안이다.</a:t>
            </a:r>
            <a:endParaRPr b="1">
              <a:solidFill>
                <a:schemeClr val="dk1"/>
              </a:solidFill>
            </a:endParaRPr>
          </a:p>
          <a:p>
            <a:pPr marL="0" lvl="0" indent="0" algn="l" rtl="0">
              <a:spcBef>
                <a:spcPts val="0"/>
              </a:spcBef>
              <a:spcAft>
                <a:spcPts val="0"/>
              </a:spcAft>
              <a:buNone/>
            </a:pPr>
            <a:endParaRPr b="1">
              <a:solidFill>
                <a:schemeClr val="dk1"/>
              </a:solidFill>
            </a:endParaRPr>
          </a:p>
          <a:p>
            <a:pPr marL="457200" lvl="0" indent="-317500" algn="l" rtl="0">
              <a:spcBef>
                <a:spcPts val="0"/>
              </a:spcBef>
              <a:spcAft>
                <a:spcPts val="0"/>
              </a:spcAft>
              <a:buClr>
                <a:schemeClr val="dk1"/>
              </a:buClr>
              <a:buSzPts val="1400"/>
              <a:buChar char="-"/>
            </a:pPr>
            <a:r>
              <a:rPr lang="ko" b="1">
                <a:solidFill>
                  <a:schemeClr val="dk1"/>
                </a:solidFill>
              </a:rPr>
              <a:t>각 상위 유닛을 획득하기 위해 필수적으로 군사 기술을 연구해야하고 자원과 시간을 모두 소모하게 유도한다.</a:t>
            </a:r>
            <a:endParaRPr b="1">
              <a:solidFill>
                <a:schemeClr val="dk1"/>
              </a:solidFill>
            </a:endParaRPr>
          </a:p>
        </p:txBody>
      </p:sp>
      <p:cxnSp>
        <p:nvCxnSpPr>
          <p:cNvPr id="671" name="Google Shape;671;p48"/>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72" name="Google Shape;672;p48"/>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아카데미 시스템</a:t>
            </a:r>
            <a:endParaRPr sz="11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9"/>
          <p:cNvSpPr/>
          <p:nvPr/>
        </p:nvSpPr>
        <p:spPr>
          <a:xfrm>
            <a:off x="971525" y="1197325"/>
            <a:ext cx="3600600" cy="3060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4572000" y="1197300"/>
            <a:ext cx="3600600" cy="30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txBox="1"/>
          <p:nvPr/>
        </p:nvSpPr>
        <p:spPr>
          <a:xfrm>
            <a:off x="9715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분석 시스템</a:t>
            </a:r>
            <a:endParaRPr sz="1050" b="1"/>
          </a:p>
        </p:txBody>
      </p:sp>
      <p:sp>
        <p:nvSpPr>
          <p:cNvPr id="680" name="Google Shape;680;p49"/>
          <p:cNvSpPr txBox="1"/>
          <p:nvPr/>
        </p:nvSpPr>
        <p:spPr>
          <a:xfrm>
            <a:off x="4572125" y="1197325"/>
            <a:ext cx="3600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b="1">
                <a:solidFill>
                  <a:schemeClr val="dk1"/>
                </a:solidFill>
              </a:rPr>
              <a:t>의도</a:t>
            </a:r>
            <a:endParaRPr sz="1050" b="1"/>
          </a:p>
        </p:txBody>
      </p:sp>
      <p:grpSp>
        <p:nvGrpSpPr>
          <p:cNvPr id="681" name="Google Shape;681;p49"/>
          <p:cNvGrpSpPr/>
          <p:nvPr/>
        </p:nvGrpSpPr>
        <p:grpSpPr>
          <a:xfrm>
            <a:off x="971388" y="1197325"/>
            <a:ext cx="7200925" cy="3420000"/>
            <a:chOff x="971513" y="1214725"/>
            <a:chExt cx="7200925" cy="3420000"/>
          </a:xfrm>
        </p:grpSpPr>
        <p:sp>
          <p:nvSpPr>
            <p:cNvPr id="682" name="Google Shape;682;p49"/>
            <p:cNvSpPr/>
            <p:nvPr/>
          </p:nvSpPr>
          <p:spPr>
            <a:xfrm>
              <a:off x="971975" y="1214725"/>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 name="Google Shape;683;p49"/>
            <p:cNvCxnSpPr/>
            <p:nvPr/>
          </p:nvCxnSpPr>
          <p:spPr>
            <a:xfrm>
              <a:off x="4572000" y="1215025"/>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684" name="Google Shape;684;p49"/>
            <p:cNvCxnSpPr/>
            <p:nvPr/>
          </p:nvCxnSpPr>
          <p:spPr>
            <a:xfrm>
              <a:off x="971513" y="1520850"/>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685" name="Google Shape;685;p49"/>
            <p:cNvCxnSpPr/>
            <p:nvPr/>
          </p:nvCxnSpPr>
          <p:spPr>
            <a:xfrm>
              <a:off x="971538" y="241837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686" name="Google Shape;686;p49"/>
          <p:cNvSpPr txBox="1"/>
          <p:nvPr/>
        </p:nvSpPr>
        <p:spPr>
          <a:xfrm>
            <a:off x="4572000" y="159732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b="1">
                <a:solidFill>
                  <a:schemeClr val="dk1"/>
                </a:solidFill>
              </a:rPr>
              <a:t>소규모 전투에서 개인과 개인의 협력을 격려한다.</a:t>
            </a:r>
            <a:endParaRPr b="1">
              <a:solidFill>
                <a:schemeClr val="dk1"/>
              </a:solidFill>
            </a:endParaRPr>
          </a:p>
        </p:txBody>
      </p:sp>
      <p:sp>
        <p:nvSpPr>
          <p:cNvPr id="687" name="Google Shape;687;p49"/>
          <p:cNvSpPr txBox="1"/>
          <p:nvPr/>
        </p:nvSpPr>
        <p:spPr>
          <a:xfrm>
            <a:off x="4572000" y="2565400"/>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연맹에 메리트를 부여하여</a:t>
            </a:r>
            <a:r>
              <a:rPr lang="ko" b="1">
                <a:solidFill>
                  <a:schemeClr val="dk1"/>
                </a:solidFill>
              </a:rPr>
              <a:t> 실시간 접속과 협력 플레이를 유도한다.</a:t>
            </a:r>
            <a:endParaRPr b="1">
              <a:solidFill>
                <a:schemeClr val="dk1"/>
              </a:solidFill>
            </a:endParaRPr>
          </a:p>
        </p:txBody>
      </p:sp>
      <p:sp>
        <p:nvSpPr>
          <p:cNvPr id="688" name="Google Shape;688;p49"/>
          <p:cNvSpPr txBox="1"/>
          <p:nvPr/>
        </p:nvSpPr>
        <p:spPr>
          <a:xfrm>
            <a:off x="971525" y="1597325"/>
            <a:ext cx="3600600" cy="72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지원 부대를 주둔시켜 지도자와 지도자간의 소규모 전투를 지원한다.</a:t>
            </a:r>
            <a:endParaRPr>
              <a:solidFill>
                <a:schemeClr val="dk1"/>
              </a:solidFill>
            </a:endParaRPr>
          </a:p>
        </p:txBody>
      </p:sp>
      <p:sp>
        <p:nvSpPr>
          <p:cNvPr id="689" name="Google Shape;689;p49"/>
          <p:cNvSpPr txBox="1"/>
          <p:nvPr/>
        </p:nvSpPr>
        <p:spPr>
          <a:xfrm>
            <a:off x="971525" y="2565400"/>
            <a:ext cx="3600600" cy="1595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a:solidFill>
                  <a:schemeClr val="dk1"/>
                </a:solidFill>
              </a:rPr>
              <a:t>협력을 통한 건축 속도 가속으로</a:t>
            </a:r>
            <a:endParaRPr>
              <a:solidFill>
                <a:schemeClr val="dk1"/>
              </a:solidFill>
            </a:endParaRPr>
          </a:p>
          <a:p>
            <a:pPr marL="457200" lvl="0" indent="0" algn="l" rtl="0">
              <a:spcBef>
                <a:spcPts val="0"/>
              </a:spcBef>
              <a:spcAft>
                <a:spcPts val="0"/>
              </a:spcAft>
              <a:buNone/>
            </a:pPr>
            <a:r>
              <a:rPr lang="ko">
                <a:solidFill>
                  <a:schemeClr val="dk1"/>
                </a:solidFill>
              </a:rPr>
              <a:t>동반 성장을 격려한다.</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ko">
                <a:solidFill>
                  <a:schemeClr val="dk1"/>
                </a:solidFill>
              </a:rPr>
              <a:t>협력을 통한 연구 속도 가속으로</a:t>
            </a:r>
            <a:endParaRPr>
              <a:solidFill>
                <a:schemeClr val="dk1"/>
              </a:solidFill>
            </a:endParaRPr>
          </a:p>
          <a:p>
            <a:pPr marL="457200" lvl="0" indent="0" algn="l" rtl="0">
              <a:spcBef>
                <a:spcPts val="0"/>
              </a:spcBef>
              <a:spcAft>
                <a:spcPts val="0"/>
              </a:spcAft>
              <a:buNone/>
            </a:pPr>
            <a:r>
              <a:rPr lang="ko">
                <a:solidFill>
                  <a:schemeClr val="dk1"/>
                </a:solidFill>
              </a:rPr>
              <a:t>동반 성장을 격려한다.</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ko">
                <a:solidFill>
                  <a:schemeClr val="dk1"/>
                </a:solidFill>
              </a:rPr>
              <a:t>병사 회복 속도 증진을 통한 협력을 격려한다.</a:t>
            </a:r>
            <a:endParaRPr>
              <a:solidFill>
                <a:schemeClr val="dk1"/>
              </a:solidFill>
            </a:endParaRPr>
          </a:p>
        </p:txBody>
      </p:sp>
      <p:cxnSp>
        <p:nvCxnSpPr>
          <p:cNvPr id="690" name="Google Shape;690;p49"/>
          <p:cNvCxnSpPr/>
          <p:nvPr/>
        </p:nvCxnSpPr>
        <p:spPr>
          <a:xfrm>
            <a:off x="403525" y="673988"/>
            <a:ext cx="1774200" cy="0"/>
          </a:xfrm>
          <a:prstGeom prst="straightConnector1">
            <a:avLst/>
          </a:prstGeom>
          <a:noFill/>
          <a:ln w="76200" cap="flat" cmpd="sng">
            <a:solidFill>
              <a:srgbClr val="FFD966"/>
            </a:solidFill>
            <a:prstDash val="solid"/>
            <a:round/>
            <a:headEnd type="none" w="med" len="med"/>
            <a:tailEnd type="none" w="med" len="med"/>
          </a:ln>
        </p:spPr>
      </p:cxnSp>
      <p:sp>
        <p:nvSpPr>
          <p:cNvPr id="691" name="Google Shape;691;p49"/>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03. 시스템 의도</a:t>
            </a:r>
            <a:endParaRPr sz="1800" b="1"/>
          </a:p>
          <a:p>
            <a:pPr marL="457200" lvl="0" indent="-298450" algn="l" rtl="0">
              <a:lnSpc>
                <a:spcPct val="125000"/>
              </a:lnSpc>
              <a:spcBef>
                <a:spcPts val="0"/>
              </a:spcBef>
              <a:spcAft>
                <a:spcPts val="0"/>
              </a:spcAft>
              <a:buClr>
                <a:srgbClr val="000000"/>
              </a:buClr>
              <a:buSzPts val="1100"/>
              <a:buChar char="-"/>
            </a:pPr>
            <a:r>
              <a:rPr lang="ko" sz="1100" b="1"/>
              <a:t>연맹 센터 시스템</a:t>
            </a:r>
            <a:endParaRPr sz="11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50"/>
          <p:cNvPicPr preferRelativeResize="0"/>
          <p:nvPr/>
        </p:nvPicPr>
        <p:blipFill rotWithShape="1">
          <a:blip r:embed="rId3">
            <a:alphaModFix/>
          </a:blip>
          <a:srcRect b="9779"/>
          <a:stretch/>
        </p:blipFill>
        <p:spPr>
          <a:xfrm>
            <a:off x="311707" y="1306725"/>
            <a:ext cx="4260300" cy="2880001"/>
          </a:xfrm>
          <a:prstGeom prst="rect">
            <a:avLst/>
          </a:prstGeom>
          <a:noFill/>
          <a:ln>
            <a:noFill/>
          </a:ln>
        </p:spPr>
      </p:pic>
      <p:sp>
        <p:nvSpPr>
          <p:cNvPr id="697" name="Google Shape;697;p50"/>
          <p:cNvSpPr/>
          <p:nvPr/>
        </p:nvSpPr>
        <p:spPr>
          <a:xfrm>
            <a:off x="4923681" y="3414821"/>
            <a:ext cx="3523500" cy="771900"/>
          </a:xfrm>
          <a:prstGeom prst="rect">
            <a:avLst/>
          </a:prstGeom>
          <a:no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98" name="Google Shape;698;p50"/>
          <p:cNvPicPr preferRelativeResize="0"/>
          <p:nvPr/>
        </p:nvPicPr>
        <p:blipFill rotWithShape="1">
          <a:blip r:embed="rId4">
            <a:alphaModFix/>
          </a:blip>
          <a:srcRect/>
          <a:stretch/>
        </p:blipFill>
        <p:spPr>
          <a:xfrm>
            <a:off x="7020438" y="3903779"/>
            <a:ext cx="198436" cy="198436"/>
          </a:xfrm>
          <a:prstGeom prst="rect">
            <a:avLst/>
          </a:prstGeom>
          <a:noFill/>
          <a:ln>
            <a:noFill/>
          </a:ln>
        </p:spPr>
      </p:pic>
      <p:pic>
        <p:nvPicPr>
          <p:cNvPr id="699" name="Google Shape;699;p50"/>
          <p:cNvPicPr preferRelativeResize="0"/>
          <p:nvPr/>
        </p:nvPicPr>
        <p:blipFill rotWithShape="1">
          <a:blip r:embed="rId5">
            <a:alphaModFix/>
          </a:blip>
          <a:srcRect/>
          <a:stretch/>
        </p:blipFill>
        <p:spPr>
          <a:xfrm>
            <a:off x="7297826" y="3903781"/>
            <a:ext cx="198436" cy="198436"/>
          </a:xfrm>
          <a:prstGeom prst="rect">
            <a:avLst/>
          </a:prstGeom>
          <a:noFill/>
          <a:ln>
            <a:noFill/>
          </a:ln>
        </p:spPr>
      </p:pic>
      <p:pic>
        <p:nvPicPr>
          <p:cNvPr id="700" name="Google Shape;700;p50"/>
          <p:cNvPicPr preferRelativeResize="0"/>
          <p:nvPr/>
        </p:nvPicPr>
        <p:blipFill rotWithShape="1">
          <a:blip r:embed="rId6">
            <a:alphaModFix/>
          </a:blip>
          <a:srcRect/>
          <a:stretch/>
        </p:blipFill>
        <p:spPr>
          <a:xfrm>
            <a:off x="7575214" y="3903781"/>
            <a:ext cx="198436" cy="198436"/>
          </a:xfrm>
          <a:prstGeom prst="rect">
            <a:avLst/>
          </a:prstGeom>
          <a:noFill/>
          <a:ln>
            <a:noFill/>
          </a:ln>
        </p:spPr>
      </p:pic>
      <p:pic>
        <p:nvPicPr>
          <p:cNvPr id="701" name="Google Shape;701;p50"/>
          <p:cNvPicPr preferRelativeResize="0"/>
          <p:nvPr/>
        </p:nvPicPr>
        <p:blipFill rotWithShape="1">
          <a:blip r:embed="rId7">
            <a:alphaModFix/>
          </a:blip>
          <a:srcRect/>
          <a:stretch/>
        </p:blipFill>
        <p:spPr>
          <a:xfrm>
            <a:off x="7852602" y="3906324"/>
            <a:ext cx="162815" cy="204830"/>
          </a:xfrm>
          <a:prstGeom prst="rect">
            <a:avLst/>
          </a:prstGeom>
          <a:noFill/>
          <a:ln>
            <a:noFill/>
          </a:ln>
        </p:spPr>
      </p:pic>
      <p:pic>
        <p:nvPicPr>
          <p:cNvPr id="702" name="Google Shape;702;p50"/>
          <p:cNvPicPr preferRelativeResize="0"/>
          <p:nvPr/>
        </p:nvPicPr>
        <p:blipFill rotWithShape="1">
          <a:blip r:embed="rId8">
            <a:alphaModFix/>
          </a:blip>
          <a:srcRect/>
          <a:stretch/>
        </p:blipFill>
        <p:spPr>
          <a:xfrm>
            <a:off x="7284034" y="3500866"/>
            <a:ext cx="226020" cy="218964"/>
          </a:xfrm>
          <a:prstGeom prst="rect">
            <a:avLst/>
          </a:prstGeom>
          <a:noFill/>
          <a:ln>
            <a:noFill/>
          </a:ln>
        </p:spPr>
      </p:pic>
      <p:pic>
        <p:nvPicPr>
          <p:cNvPr id="703" name="Google Shape;703;p50"/>
          <p:cNvPicPr preferRelativeResize="0"/>
          <p:nvPr/>
        </p:nvPicPr>
        <p:blipFill rotWithShape="1">
          <a:blip r:embed="rId9">
            <a:alphaModFix/>
          </a:blip>
          <a:srcRect/>
          <a:stretch/>
        </p:blipFill>
        <p:spPr>
          <a:xfrm>
            <a:off x="7561421" y="3507933"/>
            <a:ext cx="226021" cy="204830"/>
          </a:xfrm>
          <a:prstGeom prst="rect">
            <a:avLst/>
          </a:prstGeom>
          <a:noFill/>
          <a:ln>
            <a:noFill/>
          </a:ln>
        </p:spPr>
      </p:pic>
      <p:pic>
        <p:nvPicPr>
          <p:cNvPr id="704" name="Google Shape;704;p50"/>
          <p:cNvPicPr preferRelativeResize="0"/>
          <p:nvPr/>
        </p:nvPicPr>
        <p:blipFill rotWithShape="1">
          <a:blip r:embed="rId10">
            <a:alphaModFix/>
          </a:blip>
          <a:srcRect/>
          <a:stretch/>
        </p:blipFill>
        <p:spPr>
          <a:xfrm>
            <a:off x="7006646" y="3478825"/>
            <a:ext cx="226020" cy="267876"/>
          </a:xfrm>
          <a:prstGeom prst="rect">
            <a:avLst/>
          </a:prstGeom>
          <a:noFill/>
          <a:ln>
            <a:noFill/>
          </a:ln>
        </p:spPr>
      </p:pic>
      <p:pic>
        <p:nvPicPr>
          <p:cNvPr id="705" name="Google Shape;705;p50"/>
          <p:cNvPicPr preferRelativeResize="0"/>
          <p:nvPr/>
        </p:nvPicPr>
        <p:blipFill rotWithShape="1">
          <a:blip r:embed="rId11">
            <a:alphaModFix/>
          </a:blip>
          <a:srcRect/>
          <a:stretch/>
        </p:blipFill>
        <p:spPr>
          <a:xfrm>
            <a:off x="7834795" y="3515001"/>
            <a:ext cx="198428" cy="204829"/>
          </a:xfrm>
          <a:prstGeom prst="rect">
            <a:avLst/>
          </a:prstGeom>
          <a:noFill/>
          <a:ln>
            <a:noFill/>
          </a:ln>
        </p:spPr>
      </p:pic>
      <p:pic>
        <p:nvPicPr>
          <p:cNvPr id="706" name="Google Shape;706;p50"/>
          <p:cNvPicPr preferRelativeResize="0"/>
          <p:nvPr/>
        </p:nvPicPr>
        <p:blipFill rotWithShape="1">
          <a:blip r:embed="rId12">
            <a:alphaModFix/>
          </a:blip>
          <a:srcRect/>
          <a:stretch/>
        </p:blipFill>
        <p:spPr>
          <a:xfrm>
            <a:off x="8080576" y="3515001"/>
            <a:ext cx="198436" cy="207064"/>
          </a:xfrm>
          <a:prstGeom prst="rect">
            <a:avLst/>
          </a:prstGeom>
          <a:noFill/>
          <a:ln>
            <a:noFill/>
          </a:ln>
        </p:spPr>
      </p:pic>
      <p:sp>
        <p:nvSpPr>
          <p:cNvPr id="707" name="Google Shape;707;p50"/>
          <p:cNvSpPr txBox="1"/>
          <p:nvPr/>
        </p:nvSpPr>
        <p:spPr>
          <a:xfrm>
            <a:off x="4923681" y="3433832"/>
            <a:ext cx="1986600" cy="36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1800"/>
              <a:buFont typeface="Arial"/>
              <a:buNone/>
            </a:pPr>
            <a:r>
              <a:rPr lang="ko" sz="1000" b="1" i="0" u="none" strike="noStrike" cap="none">
                <a:solidFill>
                  <a:schemeClr val="dk1"/>
                </a:solidFill>
                <a:latin typeface="Arial"/>
                <a:ea typeface="Arial"/>
                <a:cs typeface="Arial"/>
                <a:sym typeface="Arial"/>
              </a:rPr>
              <a:t>라이즈 오브 킹덤즈 자원 아이콘</a:t>
            </a:r>
            <a:endParaRPr sz="1000" b="1" i="0" u="none" strike="noStrike" cap="none">
              <a:solidFill>
                <a:schemeClr val="dk1"/>
              </a:solidFill>
              <a:latin typeface="Arial"/>
              <a:ea typeface="Arial"/>
              <a:cs typeface="Arial"/>
              <a:sym typeface="Arial"/>
            </a:endParaRPr>
          </a:p>
        </p:txBody>
      </p:sp>
      <p:sp>
        <p:nvSpPr>
          <p:cNvPr id="708" name="Google Shape;708;p50"/>
          <p:cNvSpPr txBox="1"/>
          <p:nvPr/>
        </p:nvSpPr>
        <p:spPr>
          <a:xfrm>
            <a:off x="4923681" y="3819414"/>
            <a:ext cx="1986600" cy="36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1800"/>
              <a:buFont typeface="Arial"/>
              <a:buNone/>
            </a:pPr>
            <a:r>
              <a:rPr lang="ko" sz="1000" b="1" i="0" u="none" strike="noStrike" cap="none">
                <a:solidFill>
                  <a:schemeClr val="dk1"/>
                </a:solidFill>
                <a:latin typeface="Arial"/>
                <a:ea typeface="Arial"/>
                <a:cs typeface="Arial"/>
                <a:sym typeface="Arial"/>
              </a:rPr>
              <a:t>클래시 오브 클랜 자원 아이콘</a:t>
            </a:r>
            <a:endParaRPr sz="1000" b="1" i="0" u="none" strike="noStrike" cap="none">
              <a:solidFill>
                <a:schemeClr val="dk1"/>
              </a:solidFill>
              <a:latin typeface="Arial"/>
              <a:ea typeface="Arial"/>
              <a:cs typeface="Arial"/>
              <a:sym typeface="Arial"/>
            </a:endParaRPr>
          </a:p>
        </p:txBody>
      </p:sp>
      <p:cxnSp>
        <p:nvCxnSpPr>
          <p:cNvPr id="709" name="Google Shape;709;p50"/>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10" name="Google Shape;710;p50"/>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클래시 오브 클랜</a:t>
            </a:r>
            <a:endParaRPr sz="1100" b="1"/>
          </a:p>
        </p:txBody>
      </p:sp>
      <p:sp>
        <p:nvSpPr>
          <p:cNvPr id="711" name="Google Shape;711;p50"/>
          <p:cNvSpPr txBox="1">
            <a:spLocks noGrp="1"/>
          </p:cNvSpPr>
          <p:nvPr>
            <p:ph type="body" idx="1"/>
          </p:nvPr>
        </p:nvSpPr>
        <p:spPr>
          <a:xfrm>
            <a:off x="4832400" y="1461075"/>
            <a:ext cx="4032000" cy="180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ko" sz="1200">
                <a:solidFill>
                  <a:schemeClr val="dk1"/>
                </a:solidFill>
                <a:highlight>
                  <a:schemeClr val="lt1"/>
                </a:highlight>
              </a:rPr>
              <a:t>도시의 지도자가 되어 </a:t>
            </a:r>
            <a:r>
              <a:rPr lang="ko" sz="1200" b="1">
                <a:solidFill>
                  <a:schemeClr val="dk1"/>
                </a:solidFill>
                <a:highlight>
                  <a:schemeClr val="lt1"/>
                </a:highlight>
              </a:rPr>
              <a:t>자원을 조달하고, 건물 및 병력을 육성한다는 점</a:t>
            </a:r>
            <a:r>
              <a:rPr lang="ko" sz="1200">
                <a:solidFill>
                  <a:schemeClr val="dk1"/>
                </a:solidFill>
                <a:highlight>
                  <a:schemeClr val="lt1"/>
                </a:highlight>
              </a:rPr>
              <a:t>에서 ‘클래시 오브 클랜’ 모바일 게임과 유사한 구조를 하고 있다.</a:t>
            </a:r>
            <a:endParaRPr sz="1200">
              <a:solidFill>
                <a:schemeClr val="dk1"/>
              </a:solidFill>
              <a:highlight>
                <a:schemeClr val="lt1"/>
              </a:highlight>
            </a:endParaRPr>
          </a:p>
          <a:p>
            <a:pPr marL="0" lvl="0" indent="0" algn="l" rtl="0">
              <a:lnSpc>
                <a:spcPct val="115000"/>
              </a:lnSpc>
              <a:spcBef>
                <a:spcPts val="1600"/>
              </a:spcBef>
              <a:spcAft>
                <a:spcPts val="0"/>
              </a:spcAft>
              <a:buClr>
                <a:schemeClr val="dk1"/>
              </a:buClr>
              <a:buSzPts val="1800"/>
              <a:buFont typeface="Arial"/>
              <a:buNone/>
            </a:pPr>
            <a:r>
              <a:rPr lang="ko" sz="1200">
                <a:solidFill>
                  <a:schemeClr val="dk1"/>
                </a:solidFill>
                <a:highlight>
                  <a:schemeClr val="lt1"/>
                </a:highlight>
              </a:rPr>
              <a:t>병력을 육성하여 전투한다는 점에서 유사하지만, </a:t>
            </a:r>
            <a:br>
              <a:rPr lang="ko" sz="1200">
                <a:solidFill>
                  <a:schemeClr val="dk1"/>
                </a:solidFill>
                <a:highlight>
                  <a:schemeClr val="lt1"/>
                </a:highlight>
              </a:rPr>
            </a:br>
            <a:r>
              <a:rPr lang="ko" sz="1200" b="1" u="sng">
                <a:solidFill>
                  <a:schemeClr val="dk1"/>
                </a:solidFill>
                <a:highlight>
                  <a:schemeClr val="lt1"/>
                </a:highlight>
              </a:rPr>
              <a:t>전투 방법</a:t>
            </a:r>
            <a:r>
              <a:rPr lang="ko" sz="1200" b="1">
                <a:solidFill>
                  <a:schemeClr val="dk1"/>
                </a:solidFill>
                <a:highlight>
                  <a:schemeClr val="lt1"/>
                </a:highlight>
              </a:rPr>
              <a:t> 그리고 </a:t>
            </a:r>
            <a:r>
              <a:rPr lang="ko" sz="1200" b="1" u="sng">
                <a:solidFill>
                  <a:schemeClr val="dk1"/>
                </a:solidFill>
                <a:highlight>
                  <a:schemeClr val="lt1"/>
                </a:highlight>
              </a:rPr>
              <a:t>전투가 진행되는 장소</a:t>
            </a:r>
            <a:r>
              <a:rPr lang="ko" sz="1200" b="1">
                <a:solidFill>
                  <a:schemeClr val="dk1"/>
                </a:solidFill>
                <a:highlight>
                  <a:schemeClr val="lt1"/>
                </a:highlight>
              </a:rPr>
              <a:t>에 있어서 차이점이 있다.</a:t>
            </a:r>
            <a:endParaRPr sz="1200" b="1">
              <a:solidFill>
                <a:schemeClr val="dk1"/>
              </a:solidFill>
              <a:highlight>
                <a:schemeClr val="lt1"/>
              </a:highlight>
            </a:endParaRPr>
          </a:p>
          <a:p>
            <a:pPr marL="0" lvl="0" indent="0" algn="l" rtl="0">
              <a:lnSpc>
                <a:spcPct val="115000"/>
              </a:lnSpc>
              <a:spcBef>
                <a:spcPts val="0"/>
              </a:spcBef>
              <a:spcAft>
                <a:spcPts val="1600"/>
              </a:spcAft>
              <a:buNone/>
            </a:pPr>
            <a:endParaRPr sz="1200" b="1">
              <a:solidFill>
                <a:srgbClr val="000000"/>
              </a:solidFill>
              <a:highlight>
                <a:schemeClr val="lt1"/>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1"/>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1"/>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 name="Google Shape;718;p51"/>
          <p:cNvGrpSpPr/>
          <p:nvPr/>
        </p:nvGrpSpPr>
        <p:grpSpPr>
          <a:xfrm>
            <a:off x="992000" y="1283600"/>
            <a:ext cx="7200925" cy="3425375"/>
            <a:chOff x="992000" y="1283600"/>
            <a:chExt cx="7200925" cy="3425375"/>
          </a:xfrm>
        </p:grpSpPr>
        <p:sp>
          <p:nvSpPr>
            <p:cNvPr id="719" name="Google Shape;719;p51"/>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 name="Google Shape;720;p51"/>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721" name="Google Shape;721;p51"/>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22" name="Google Shape;722;p51"/>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23" name="Google Shape;723;p51"/>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24" name="Google Shape;724;p51"/>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sp>
        <p:nvSpPr>
          <p:cNvPr id="725" name="Google Shape;725;p51"/>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726" name="Google Shape;726;p51"/>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727" name="Google Shape;727;p51"/>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728" name="Google Shape;728;p51"/>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729" name="Google Shape;729;p51"/>
          <p:cNvSpPr txBox="1"/>
          <p:nvPr/>
        </p:nvSpPr>
        <p:spPr>
          <a:xfrm>
            <a:off x="905463" y="399085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기본 플레이 방식</a:t>
            </a:r>
            <a:endParaRPr/>
          </a:p>
        </p:txBody>
      </p:sp>
      <p:sp>
        <p:nvSpPr>
          <p:cNvPr id="730" name="Google Shape;730;p51"/>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731" name="Google Shape;731;p51"/>
          <p:cNvSpPr txBox="1"/>
          <p:nvPr/>
        </p:nvSpPr>
        <p:spPr>
          <a:xfrm>
            <a:off x="1729200" y="3916975"/>
            <a:ext cx="32226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b="1" u="sng">
                <a:solidFill>
                  <a:schemeClr val="dk1"/>
                </a:solidFill>
                <a:highlight>
                  <a:schemeClr val="lt1"/>
                </a:highlight>
              </a:rPr>
              <a:t>오픈맵</a:t>
            </a:r>
            <a:r>
              <a:rPr lang="ko" sz="1200">
                <a:solidFill>
                  <a:schemeClr val="dk1"/>
                </a:solidFill>
                <a:highlight>
                  <a:schemeClr val="lt1"/>
                </a:highlight>
              </a:rPr>
              <a:t>을 탐험하며</a:t>
            </a:r>
            <a:endParaRPr sz="1200">
              <a:solidFill>
                <a:schemeClr val="dk1"/>
              </a:solidFill>
              <a:highlight>
                <a:schemeClr val="lt1"/>
              </a:highlight>
            </a:endParaRPr>
          </a:p>
          <a:p>
            <a:pPr marL="0" lvl="0" indent="0" algn="ctr" rtl="0">
              <a:lnSpc>
                <a:spcPct val="115000"/>
              </a:lnSpc>
              <a:spcBef>
                <a:spcPts val="0"/>
              </a:spcBef>
              <a:spcAft>
                <a:spcPts val="0"/>
              </a:spcAft>
              <a:buClr>
                <a:schemeClr val="dk1"/>
              </a:buClr>
              <a:buSzPts val="1800"/>
              <a:buFont typeface="Arial"/>
              <a:buNone/>
            </a:pPr>
            <a:r>
              <a:rPr lang="ko" sz="1200">
                <a:solidFill>
                  <a:schemeClr val="dk1"/>
                </a:solidFill>
                <a:highlight>
                  <a:schemeClr val="lt1"/>
                </a:highlight>
              </a:rPr>
              <a:t>정찰, 자원 채집, 전투를 통해 성장한다.</a:t>
            </a:r>
            <a:endParaRPr sz="1050">
              <a:solidFill>
                <a:schemeClr val="dk1"/>
              </a:solidFill>
            </a:endParaRPr>
          </a:p>
        </p:txBody>
      </p:sp>
      <p:pic>
        <p:nvPicPr>
          <p:cNvPr id="732" name="Google Shape;732;p51" descr="개체, 사진, 많은, 다른이(가) 표시된 사진&#10;&#10;자동 생성된 설명"/>
          <p:cNvPicPr preferRelativeResize="0"/>
          <p:nvPr/>
        </p:nvPicPr>
        <p:blipFill rotWithShape="1">
          <a:blip r:embed="rId3">
            <a:alphaModFix/>
          </a:blip>
          <a:srcRect/>
          <a:stretch/>
        </p:blipFill>
        <p:spPr>
          <a:xfrm>
            <a:off x="5045743" y="1941218"/>
            <a:ext cx="2566039" cy="1440000"/>
          </a:xfrm>
          <a:prstGeom prst="rect">
            <a:avLst/>
          </a:prstGeom>
          <a:noFill/>
          <a:ln>
            <a:noFill/>
          </a:ln>
        </p:spPr>
      </p:pic>
      <p:pic>
        <p:nvPicPr>
          <p:cNvPr id="733" name="Google Shape;733;p51" descr="개체, 사진, 많은, 다른이(가) 표시된 사진&#10;&#10;자동 생성된 설명"/>
          <p:cNvPicPr preferRelativeResize="0"/>
          <p:nvPr/>
        </p:nvPicPr>
        <p:blipFill rotWithShape="1">
          <a:blip r:embed="rId3">
            <a:alphaModFix/>
          </a:blip>
          <a:srcRect l="65898" t="53706" r="11407" b="23649"/>
          <a:stretch/>
        </p:blipFill>
        <p:spPr>
          <a:xfrm>
            <a:off x="6665366" y="1693325"/>
            <a:ext cx="1440000" cy="806400"/>
          </a:xfrm>
          <a:prstGeom prst="rect">
            <a:avLst/>
          </a:prstGeom>
          <a:noFill/>
          <a:ln w="28575" cap="flat" cmpd="sng">
            <a:solidFill>
              <a:schemeClr val="accent1"/>
            </a:solidFill>
            <a:prstDash val="solid"/>
            <a:round/>
            <a:headEnd type="none" w="sm" len="sm"/>
            <a:tailEnd type="none" w="sm" len="sm"/>
          </a:ln>
        </p:spPr>
      </p:pic>
      <p:pic>
        <p:nvPicPr>
          <p:cNvPr id="734" name="Google Shape;734;p51" descr="사진, 여러개, 많은, 걸린이(가) 표시된 사진&#10;&#10;자동 생성된 설명"/>
          <p:cNvPicPr preferRelativeResize="0"/>
          <p:nvPr/>
        </p:nvPicPr>
        <p:blipFill rotWithShape="1">
          <a:blip r:embed="rId4">
            <a:alphaModFix/>
          </a:blip>
          <a:srcRect/>
          <a:stretch/>
        </p:blipFill>
        <p:spPr>
          <a:xfrm>
            <a:off x="1810499" y="1659087"/>
            <a:ext cx="3059999" cy="1722139"/>
          </a:xfrm>
          <a:prstGeom prst="rect">
            <a:avLst/>
          </a:prstGeom>
          <a:noFill/>
          <a:ln>
            <a:noFill/>
          </a:ln>
        </p:spPr>
      </p:pic>
      <p:sp>
        <p:nvSpPr>
          <p:cNvPr id="735" name="Google Shape;735;p51"/>
          <p:cNvSpPr txBox="1"/>
          <p:nvPr/>
        </p:nvSpPr>
        <p:spPr>
          <a:xfrm>
            <a:off x="4964450" y="3916975"/>
            <a:ext cx="32226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랜덤 </a:t>
            </a:r>
            <a:r>
              <a:rPr lang="ko" sz="1200" b="1" u="sng">
                <a:solidFill>
                  <a:schemeClr val="dk1"/>
                </a:solidFill>
                <a:highlight>
                  <a:schemeClr val="lt1"/>
                </a:highlight>
              </a:rPr>
              <a:t>상대 찾기</a:t>
            </a:r>
            <a:r>
              <a:rPr lang="ko" sz="1200">
                <a:solidFill>
                  <a:schemeClr val="dk1"/>
                </a:solidFill>
                <a:highlight>
                  <a:schemeClr val="lt1"/>
                </a:highlight>
              </a:rPr>
              <a:t>를 통해</a:t>
            </a:r>
            <a:endParaRPr sz="1200">
              <a:solidFill>
                <a:schemeClr val="dk1"/>
              </a:solidFill>
              <a:highlight>
                <a:schemeClr val="lt1"/>
              </a:highlight>
            </a:endParaRPr>
          </a:p>
          <a:p>
            <a:pPr marL="0" lvl="0" indent="0" algn="ctr" rtl="0">
              <a:lnSpc>
                <a:spcPct val="115000"/>
              </a:lnSpc>
              <a:spcBef>
                <a:spcPts val="0"/>
              </a:spcBef>
              <a:spcAft>
                <a:spcPts val="0"/>
              </a:spcAft>
              <a:buClr>
                <a:schemeClr val="dk1"/>
              </a:buClr>
              <a:buSzPts val="1800"/>
              <a:buFont typeface="Arial"/>
              <a:buNone/>
            </a:pPr>
            <a:r>
              <a:rPr lang="ko" sz="1200">
                <a:solidFill>
                  <a:schemeClr val="dk1"/>
                </a:solidFill>
                <a:highlight>
                  <a:schemeClr val="lt1"/>
                </a:highlight>
              </a:rPr>
              <a:t>상대방의 자원을 약탈하며 성장한다.</a:t>
            </a:r>
            <a:endParaRPr sz="1050">
              <a:solidFill>
                <a:schemeClr val="dk1"/>
              </a:solidFill>
            </a:endParaRPr>
          </a:p>
        </p:txBody>
      </p:sp>
      <p:cxnSp>
        <p:nvCxnSpPr>
          <p:cNvPr id="736" name="Google Shape;736;p51"/>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37" name="Google Shape;737;p51"/>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기본 플레이 방식</a:t>
            </a:r>
            <a:endParaRPr sz="11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2"/>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2"/>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52"/>
          <p:cNvGrpSpPr/>
          <p:nvPr/>
        </p:nvGrpSpPr>
        <p:grpSpPr>
          <a:xfrm>
            <a:off x="992000" y="1283600"/>
            <a:ext cx="7200925" cy="3425375"/>
            <a:chOff x="992000" y="1283600"/>
            <a:chExt cx="7200925" cy="3425375"/>
          </a:xfrm>
        </p:grpSpPr>
        <p:sp>
          <p:nvSpPr>
            <p:cNvPr id="745" name="Google Shape;745;p52"/>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6" name="Google Shape;746;p52"/>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747" name="Google Shape;747;p52"/>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48" name="Google Shape;748;p52"/>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49" name="Google Shape;749;p52"/>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50" name="Google Shape;750;p52"/>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pic>
        <p:nvPicPr>
          <p:cNvPr id="751" name="Google Shape;751;p52" descr="잔디, 회로, 앉아있는, 테이블이(가) 표시된 사진&#10;&#10;자동 생성된 설명"/>
          <p:cNvPicPr preferRelativeResize="0"/>
          <p:nvPr/>
        </p:nvPicPr>
        <p:blipFill rotWithShape="1">
          <a:blip r:embed="rId3">
            <a:alphaModFix/>
          </a:blip>
          <a:srcRect/>
          <a:stretch/>
        </p:blipFill>
        <p:spPr>
          <a:xfrm>
            <a:off x="5046905" y="1942743"/>
            <a:ext cx="2563698" cy="1440000"/>
          </a:xfrm>
          <a:prstGeom prst="rect">
            <a:avLst/>
          </a:prstGeom>
          <a:noFill/>
          <a:ln>
            <a:noFill/>
          </a:ln>
        </p:spPr>
      </p:pic>
      <p:pic>
        <p:nvPicPr>
          <p:cNvPr id="752" name="Google Shape;752;p52" descr="잔디, 지도, 장난감, 케이크이(가) 표시된 사진&#10;&#10;자동 생성된 설명"/>
          <p:cNvPicPr preferRelativeResize="0"/>
          <p:nvPr/>
        </p:nvPicPr>
        <p:blipFill rotWithShape="1">
          <a:blip r:embed="rId4">
            <a:alphaModFix/>
          </a:blip>
          <a:srcRect/>
          <a:stretch/>
        </p:blipFill>
        <p:spPr>
          <a:xfrm>
            <a:off x="1810500" y="1661443"/>
            <a:ext cx="3059999" cy="1717425"/>
          </a:xfrm>
          <a:prstGeom prst="rect">
            <a:avLst/>
          </a:prstGeom>
          <a:noFill/>
          <a:ln>
            <a:noFill/>
          </a:ln>
        </p:spPr>
      </p:pic>
      <p:sp>
        <p:nvSpPr>
          <p:cNvPr id="753" name="Google Shape;753;p52"/>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754" name="Google Shape;754;p52"/>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755" name="Google Shape;755;p52"/>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756" name="Google Shape;756;p52"/>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757" name="Google Shape;757;p52"/>
          <p:cNvSpPr txBox="1"/>
          <p:nvPr/>
        </p:nvSpPr>
        <p:spPr>
          <a:xfrm>
            <a:off x="905463" y="399085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마을  시스템</a:t>
            </a:r>
            <a:endParaRPr/>
          </a:p>
        </p:txBody>
      </p:sp>
      <p:sp>
        <p:nvSpPr>
          <p:cNvPr id="758" name="Google Shape;758;p52"/>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759" name="Google Shape;759;p52"/>
          <p:cNvSpPr txBox="1"/>
          <p:nvPr/>
        </p:nvSpPr>
        <p:spPr>
          <a:xfrm>
            <a:off x="1729200" y="3916975"/>
            <a:ext cx="3222600" cy="79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800"/>
              <a:buFont typeface="Arial"/>
              <a:buNone/>
            </a:pPr>
            <a:r>
              <a:rPr lang="ko" sz="1200" b="1" u="sng">
                <a:solidFill>
                  <a:schemeClr val="dk1"/>
                </a:solidFill>
                <a:highlight>
                  <a:schemeClr val="lt1"/>
                </a:highlight>
              </a:rPr>
              <a:t>장식적인 기능</a:t>
            </a:r>
            <a:r>
              <a:rPr lang="ko" sz="1200">
                <a:solidFill>
                  <a:schemeClr val="dk1"/>
                </a:solidFill>
                <a:highlight>
                  <a:schemeClr val="lt1"/>
                </a:highlight>
              </a:rPr>
              <a:t> 이외에 </a:t>
            </a:r>
            <a:endParaRPr sz="1200">
              <a:solidFill>
                <a:schemeClr val="dk1"/>
              </a:solidFill>
              <a:highlight>
                <a:schemeClr val="lt1"/>
              </a:highlight>
            </a:endParaRPr>
          </a:p>
          <a:p>
            <a:pPr marL="0" lvl="0" indent="0" algn="ctr" rtl="0">
              <a:spcBef>
                <a:spcPts val="0"/>
              </a:spcBef>
              <a:spcAft>
                <a:spcPts val="0"/>
              </a:spcAft>
              <a:buNone/>
            </a:pPr>
            <a:r>
              <a:rPr lang="ko" sz="1200">
                <a:solidFill>
                  <a:schemeClr val="dk1"/>
                </a:solidFill>
                <a:highlight>
                  <a:schemeClr val="lt1"/>
                </a:highlight>
              </a:rPr>
              <a:t>건물 배치가 어떤 효과도 갖지 않는다.</a:t>
            </a:r>
            <a:endParaRPr sz="1200" b="1" u="sng">
              <a:solidFill>
                <a:schemeClr val="dk1"/>
              </a:solidFill>
              <a:highlight>
                <a:schemeClr val="lt1"/>
              </a:highlight>
            </a:endParaRPr>
          </a:p>
        </p:txBody>
      </p:sp>
      <p:sp>
        <p:nvSpPr>
          <p:cNvPr id="760" name="Google Shape;760;p52"/>
          <p:cNvSpPr txBox="1"/>
          <p:nvPr/>
        </p:nvSpPr>
        <p:spPr>
          <a:xfrm>
            <a:off x="4964450" y="3805500"/>
            <a:ext cx="3240000" cy="9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성공적으로 상대방의 공격을 방어하거나 상대방을 공격하기 위해</a:t>
            </a:r>
            <a:br>
              <a:rPr lang="ko" sz="1200">
                <a:solidFill>
                  <a:schemeClr val="dk1"/>
                </a:solidFill>
                <a:highlight>
                  <a:schemeClr val="lt1"/>
                </a:highlight>
              </a:rPr>
            </a:br>
            <a:r>
              <a:rPr lang="ko" sz="1200">
                <a:solidFill>
                  <a:schemeClr val="dk1"/>
                </a:solidFill>
                <a:highlight>
                  <a:schemeClr val="lt1"/>
                </a:highlight>
              </a:rPr>
              <a:t>건물 및 유닛의 </a:t>
            </a:r>
            <a:r>
              <a:rPr lang="ko" sz="1200" b="1" u="sng">
                <a:solidFill>
                  <a:schemeClr val="dk1"/>
                </a:solidFill>
                <a:highlight>
                  <a:schemeClr val="lt1"/>
                </a:highlight>
              </a:rPr>
              <a:t>효율적 배치가 중요</a:t>
            </a:r>
            <a:r>
              <a:rPr lang="ko" sz="1200">
                <a:solidFill>
                  <a:schemeClr val="dk1"/>
                </a:solidFill>
                <a:highlight>
                  <a:schemeClr val="lt1"/>
                </a:highlight>
              </a:rPr>
              <a:t>하다.</a:t>
            </a:r>
            <a:endParaRPr sz="1200">
              <a:solidFill>
                <a:schemeClr val="dk1"/>
              </a:solidFill>
            </a:endParaRPr>
          </a:p>
        </p:txBody>
      </p:sp>
      <p:cxnSp>
        <p:nvCxnSpPr>
          <p:cNvPr id="761" name="Google Shape;761;p52"/>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62" name="Google Shape;762;p52"/>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마을 시스템</a:t>
            </a:r>
            <a:endParaRPr sz="1100" b="1"/>
          </a:p>
        </p:txBody>
      </p:sp>
      <p:pic>
        <p:nvPicPr>
          <p:cNvPr id="763" name="Google Shape;763;p52" descr="잔디, 실내, 테이블, 물품이(가) 표시된 사진&#10;&#10;자동 생성된 설명"/>
          <p:cNvPicPr preferRelativeResize="0"/>
          <p:nvPr/>
        </p:nvPicPr>
        <p:blipFill rotWithShape="1">
          <a:blip r:embed="rId5">
            <a:alphaModFix/>
          </a:blip>
          <a:srcRect l="29278" t="11954" r="30063" b="11756"/>
          <a:stretch/>
        </p:blipFill>
        <p:spPr>
          <a:xfrm>
            <a:off x="7025375" y="1693317"/>
            <a:ext cx="1080000" cy="11394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1146600" y="591738"/>
            <a:ext cx="6850800" cy="3960000"/>
          </a:xfrm>
          <a:prstGeom prst="rect">
            <a:avLst/>
          </a:prstGeom>
          <a:noFill/>
          <a:ln>
            <a:noFill/>
          </a:ln>
        </p:spPr>
      </p:pic>
      <p:cxnSp>
        <p:nvCxnSpPr>
          <p:cNvPr id="84" name="Google Shape;84;p16"/>
          <p:cNvCxnSpPr/>
          <p:nvPr/>
        </p:nvCxnSpPr>
        <p:spPr>
          <a:xfrm>
            <a:off x="403525" y="673988"/>
            <a:ext cx="1021800" cy="0"/>
          </a:xfrm>
          <a:prstGeom prst="straightConnector1">
            <a:avLst/>
          </a:prstGeom>
          <a:noFill/>
          <a:ln w="76200" cap="flat" cmpd="sng">
            <a:solidFill>
              <a:srgbClr val="FFD966"/>
            </a:solidFill>
            <a:prstDash val="solid"/>
            <a:round/>
            <a:headEnd type="none" w="med" len="med"/>
            <a:tailEnd type="none" w="med" len="med"/>
          </a:ln>
        </p:spPr>
      </p:cxnSp>
      <p:sp>
        <p:nvSpPr>
          <p:cNvPr id="85" name="Google Shape;85;p16"/>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01. 개요</a:t>
            </a:r>
            <a:endParaRPr sz="1800" b="1"/>
          </a:p>
          <a:p>
            <a:pPr marL="457200" lvl="0" indent="-298450" algn="l" rtl="0">
              <a:lnSpc>
                <a:spcPct val="125000"/>
              </a:lnSpc>
              <a:spcBef>
                <a:spcPts val="0"/>
              </a:spcBef>
              <a:spcAft>
                <a:spcPts val="0"/>
              </a:spcAft>
              <a:buClr>
                <a:srgbClr val="000000"/>
              </a:buClr>
              <a:buSzPts val="1100"/>
              <a:buChar char="-"/>
            </a:pPr>
            <a:r>
              <a:rPr lang="ko" sz="1100" b="1"/>
              <a:t>게임 플로우</a:t>
            </a:r>
            <a:endParaRPr sz="11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3"/>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 name="Google Shape;770;p53"/>
          <p:cNvGrpSpPr/>
          <p:nvPr/>
        </p:nvGrpSpPr>
        <p:grpSpPr>
          <a:xfrm>
            <a:off x="992000" y="1283600"/>
            <a:ext cx="7200925" cy="3425375"/>
            <a:chOff x="992000" y="1283600"/>
            <a:chExt cx="7200925" cy="3425375"/>
          </a:xfrm>
        </p:grpSpPr>
        <p:sp>
          <p:nvSpPr>
            <p:cNvPr id="771" name="Google Shape;771;p53"/>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 name="Google Shape;772;p53"/>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773" name="Google Shape;773;p53"/>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74" name="Google Shape;774;p53"/>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75" name="Google Shape;775;p53"/>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776" name="Google Shape;776;p53"/>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pic>
        <p:nvPicPr>
          <p:cNvPr id="777" name="Google Shape;777;p53" descr="잔디, 실내, 테이블, 물품이(가) 표시된 사진&#10;&#10;자동 생성된 설명"/>
          <p:cNvPicPr preferRelativeResize="0"/>
          <p:nvPr/>
        </p:nvPicPr>
        <p:blipFill rotWithShape="1">
          <a:blip r:embed="rId3">
            <a:alphaModFix/>
          </a:blip>
          <a:srcRect l="10240" t="18536" r="7637" b="-665"/>
          <a:stretch/>
        </p:blipFill>
        <p:spPr>
          <a:xfrm>
            <a:off x="5045741" y="1670880"/>
            <a:ext cx="3059999" cy="1718766"/>
          </a:xfrm>
          <a:prstGeom prst="rect">
            <a:avLst/>
          </a:prstGeom>
          <a:noFill/>
          <a:ln>
            <a:noFill/>
          </a:ln>
        </p:spPr>
      </p:pic>
      <p:pic>
        <p:nvPicPr>
          <p:cNvPr id="778" name="Google Shape;778;p53" descr="실내, 앉아있는, 테이블, 전화이(가) 표시된 사진&#10;&#10;자동 생성된 설명"/>
          <p:cNvPicPr preferRelativeResize="0"/>
          <p:nvPr/>
        </p:nvPicPr>
        <p:blipFill rotWithShape="1">
          <a:blip r:embed="rId4">
            <a:alphaModFix/>
          </a:blip>
          <a:srcRect/>
          <a:stretch/>
        </p:blipFill>
        <p:spPr>
          <a:xfrm>
            <a:off x="1810499" y="1671543"/>
            <a:ext cx="3059999" cy="1717425"/>
          </a:xfrm>
          <a:prstGeom prst="rect">
            <a:avLst/>
          </a:prstGeom>
          <a:noFill/>
          <a:ln>
            <a:noFill/>
          </a:ln>
        </p:spPr>
      </p:pic>
      <p:sp>
        <p:nvSpPr>
          <p:cNvPr id="779" name="Google Shape;779;p53"/>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780" name="Google Shape;780;p53"/>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781" name="Google Shape;781;p53"/>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782" name="Google Shape;782;p53"/>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783" name="Google Shape;783;p53"/>
          <p:cNvSpPr txBox="1"/>
          <p:nvPr/>
        </p:nvSpPr>
        <p:spPr>
          <a:xfrm>
            <a:off x="905463" y="387320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전투 시스템</a:t>
            </a:r>
            <a:endParaRPr sz="1050">
              <a:solidFill>
                <a:schemeClr val="dk1"/>
              </a:solidFill>
            </a:endParaRPr>
          </a:p>
          <a:p>
            <a:pPr marL="0" lvl="0" indent="0" algn="ctr" rtl="0">
              <a:spcBef>
                <a:spcPts val="0"/>
              </a:spcBef>
              <a:spcAft>
                <a:spcPts val="0"/>
              </a:spcAft>
              <a:buNone/>
            </a:pPr>
            <a:r>
              <a:rPr lang="ko" sz="1050">
                <a:solidFill>
                  <a:schemeClr val="dk1"/>
                </a:solidFill>
              </a:rPr>
              <a:t>및 </a:t>
            </a:r>
            <a:endParaRPr sz="1050">
              <a:solidFill>
                <a:schemeClr val="dk1"/>
              </a:solidFill>
            </a:endParaRPr>
          </a:p>
          <a:p>
            <a:pPr marL="0" lvl="0" indent="0" algn="ctr" rtl="0">
              <a:spcBef>
                <a:spcPts val="0"/>
              </a:spcBef>
              <a:spcAft>
                <a:spcPts val="0"/>
              </a:spcAft>
              <a:buNone/>
            </a:pPr>
            <a:r>
              <a:rPr lang="ko" sz="1050">
                <a:solidFill>
                  <a:schemeClr val="dk1"/>
                </a:solidFill>
              </a:rPr>
              <a:t>전략 플레이</a:t>
            </a:r>
            <a:endParaRPr sz="1050">
              <a:solidFill>
                <a:schemeClr val="dk1"/>
              </a:solidFill>
            </a:endParaRPr>
          </a:p>
        </p:txBody>
      </p:sp>
      <p:sp>
        <p:nvSpPr>
          <p:cNvPr id="784" name="Google Shape;784;p53"/>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785" name="Google Shape;785;p53"/>
          <p:cNvSpPr txBox="1"/>
          <p:nvPr/>
        </p:nvSpPr>
        <p:spPr>
          <a:xfrm>
            <a:off x="1729200" y="3812882"/>
            <a:ext cx="3222600" cy="8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1"/>
                </a:solidFill>
                <a:highlight>
                  <a:schemeClr val="lt1"/>
                </a:highlight>
              </a:rPr>
              <a:t>전투의 승패에 있어 전투력 수치가</a:t>
            </a:r>
            <a:endParaRPr sz="1200">
              <a:solidFill>
                <a:schemeClr val="dk1"/>
              </a:solidFill>
              <a:highlight>
                <a:schemeClr val="lt1"/>
              </a:highlight>
            </a:endParaRPr>
          </a:p>
          <a:p>
            <a:pPr marL="0" lvl="0" indent="0" algn="ctr" rtl="0">
              <a:spcBef>
                <a:spcPts val="0"/>
              </a:spcBef>
              <a:spcAft>
                <a:spcPts val="0"/>
              </a:spcAft>
              <a:buNone/>
            </a:pPr>
            <a:r>
              <a:rPr lang="ko" sz="1200">
                <a:solidFill>
                  <a:schemeClr val="dk1"/>
                </a:solidFill>
                <a:highlight>
                  <a:schemeClr val="lt1"/>
                </a:highlight>
              </a:rPr>
              <a:t>큰 작용을 하기 때문에, 전략적인 플레이가 많이 요구되지 않는다.</a:t>
            </a:r>
            <a:endParaRPr sz="1200" b="1" u="sng">
              <a:solidFill>
                <a:schemeClr val="dk1"/>
              </a:solidFill>
              <a:highlight>
                <a:schemeClr val="lt1"/>
              </a:highlight>
            </a:endParaRPr>
          </a:p>
        </p:txBody>
      </p:sp>
      <p:sp>
        <p:nvSpPr>
          <p:cNvPr id="786" name="Google Shape;786;p53"/>
          <p:cNvSpPr txBox="1"/>
          <p:nvPr/>
        </p:nvSpPr>
        <p:spPr>
          <a:xfrm>
            <a:off x="4964450" y="3916975"/>
            <a:ext cx="32400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전투 내에서 유닛 배치에 따른</a:t>
            </a:r>
            <a:endParaRPr sz="1200">
              <a:solidFill>
                <a:schemeClr val="dk1"/>
              </a:solidFill>
              <a:highlight>
                <a:schemeClr val="lt1"/>
              </a:highlight>
            </a:endParaRPr>
          </a:p>
          <a:p>
            <a:pPr marL="0" lvl="0" indent="0" algn="ctr" rtl="0">
              <a:lnSpc>
                <a:spcPct val="115000"/>
              </a:lnSpc>
              <a:spcBef>
                <a:spcPts val="0"/>
              </a:spcBef>
              <a:spcAft>
                <a:spcPts val="0"/>
              </a:spcAft>
              <a:buNone/>
            </a:pPr>
            <a:r>
              <a:rPr lang="ko" sz="1200">
                <a:solidFill>
                  <a:schemeClr val="dk1"/>
                </a:solidFill>
                <a:highlight>
                  <a:schemeClr val="lt1"/>
                </a:highlight>
              </a:rPr>
              <a:t>전략적인 플레이가 게임 내 전투의 핵심이다.</a:t>
            </a:r>
            <a:endParaRPr sz="1200">
              <a:solidFill>
                <a:schemeClr val="dk1"/>
              </a:solidFill>
            </a:endParaRPr>
          </a:p>
        </p:txBody>
      </p:sp>
      <p:cxnSp>
        <p:nvCxnSpPr>
          <p:cNvPr id="787" name="Google Shape;787;p53"/>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88" name="Google Shape;788;p53"/>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전투 시스템 및 전략 플레이</a:t>
            </a:r>
            <a:endParaRPr sz="11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cxnSp>
        <p:nvCxnSpPr>
          <p:cNvPr id="793" name="Google Shape;793;p54"/>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794" name="Google Shape;794;p54"/>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전투 시스템 및 전략 플레이</a:t>
            </a:r>
            <a:endParaRPr sz="1100" b="1"/>
          </a:p>
        </p:txBody>
      </p:sp>
      <p:pic>
        <p:nvPicPr>
          <p:cNvPr id="795" name="Google Shape;795;p54"/>
          <p:cNvPicPr preferRelativeResize="0"/>
          <p:nvPr/>
        </p:nvPicPr>
        <p:blipFill rotWithShape="1">
          <a:blip r:embed="rId3">
            <a:alphaModFix/>
          </a:blip>
          <a:srcRect/>
          <a:stretch/>
        </p:blipFill>
        <p:spPr>
          <a:xfrm>
            <a:off x="403521" y="1274115"/>
            <a:ext cx="5760002" cy="3052800"/>
          </a:xfrm>
          <a:prstGeom prst="rect">
            <a:avLst/>
          </a:prstGeom>
          <a:noFill/>
          <a:ln w="9525" cap="flat" cmpd="sng">
            <a:solidFill>
              <a:srgbClr val="3F3F3F"/>
            </a:solidFill>
            <a:prstDash val="solid"/>
            <a:round/>
            <a:headEnd type="none" w="sm" len="sm"/>
            <a:tailEnd type="none" w="sm" len="sm"/>
          </a:ln>
        </p:spPr>
      </p:pic>
      <p:sp>
        <p:nvSpPr>
          <p:cNvPr id="796" name="Google Shape;796;p54"/>
          <p:cNvSpPr txBox="1">
            <a:spLocks noGrp="1"/>
          </p:cNvSpPr>
          <p:nvPr>
            <p:ph type="body" idx="1"/>
          </p:nvPr>
        </p:nvSpPr>
        <p:spPr>
          <a:xfrm>
            <a:off x="6301225" y="1274125"/>
            <a:ext cx="2768400" cy="108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ko" sz="1200">
                <a:solidFill>
                  <a:schemeClr val="dk1"/>
                </a:solidFill>
              </a:rPr>
              <a:t>*RoK는 전투의 승패가 전투력 수치에서 판별이 나기 때문에 </a:t>
            </a:r>
            <a:endParaRPr sz="1200"/>
          </a:p>
          <a:p>
            <a:pPr marL="0" lvl="0" indent="0" algn="l" rtl="0">
              <a:lnSpc>
                <a:spcPct val="115000"/>
              </a:lnSpc>
              <a:spcBef>
                <a:spcPts val="0"/>
              </a:spcBef>
              <a:spcAft>
                <a:spcPts val="0"/>
              </a:spcAft>
              <a:buClr>
                <a:schemeClr val="dk1"/>
              </a:buClr>
              <a:buSzPts val="1800"/>
              <a:buFont typeface="Arial"/>
              <a:buNone/>
            </a:pPr>
            <a:r>
              <a:rPr lang="ko" sz="1200">
                <a:solidFill>
                  <a:schemeClr val="dk1"/>
                </a:solidFill>
              </a:rPr>
              <a:t>전투력 증진을 위해 </a:t>
            </a:r>
            <a:r>
              <a:rPr lang="ko" sz="1200" b="1" u="sng">
                <a:solidFill>
                  <a:schemeClr val="dk1"/>
                </a:solidFill>
              </a:rPr>
              <a:t>홀업 그리고 사령관 육성</a:t>
            </a:r>
            <a:r>
              <a:rPr lang="ko" sz="1200">
                <a:solidFill>
                  <a:schemeClr val="dk1"/>
                </a:solidFill>
              </a:rPr>
              <a:t>이 핵심이다.</a:t>
            </a:r>
            <a:endParaRPr sz="1200">
              <a:solidFill>
                <a:schemeClr val="dk1"/>
              </a:solidFill>
            </a:endParaRPr>
          </a:p>
          <a:p>
            <a:pPr marL="0" lvl="0" indent="0" algn="l" rtl="0">
              <a:lnSpc>
                <a:spcPct val="115000"/>
              </a:lnSpc>
              <a:spcBef>
                <a:spcPts val="0"/>
              </a:spcBef>
              <a:spcAft>
                <a:spcPts val="0"/>
              </a:spcAft>
              <a:buClr>
                <a:schemeClr val="dk1"/>
              </a:buClr>
              <a:buSzPts val="18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8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800"/>
              <a:buFont typeface="Arial"/>
              <a:buNone/>
            </a:pPr>
            <a:r>
              <a:rPr lang="ko" sz="1200">
                <a:solidFill>
                  <a:schemeClr val="dk1"/>
                </a:solidFill>
              </a:rPr>
              <a:t>마을성장에 있어서, </a:t>
            </a:r>
            <a:r>
              <a:rPr lang="ko" sz="1200" b="1" u="sng">
                <a:solidFill>
                  <a:schemeClr val="dk1"/>
                </a:solidFill>
              </a:rPr>
              <a:t>성장 과정이 단일화</a:t>
            </a:r>
            <a:r>
              <a:rPr lang="ko" sz="1200">
                <a:solidFill>
                  <a:schemeClr val="dk1"/>
                </a:solidFill>
              </a:rPr>
              <a:t>되어 있어 창의적 플레이가 요구되지 않는다.</a:t>
            </a:r>
            <a:endParaRPr sz="1200">
              <a:solidFill>
                <a:schemeClr val="dk1"/>
              </a:solidFill>
              <a:highlight>
                <a:schemeClr val="lt1"/>
              </a:highlight>
            </a:endParaRPr>
          </a:p>
          <a:p>
            <a:pPr marL="0" lvl="0" indent="0" algn="l" rtl="0">
              <a:lnSpc>
                <a:spcPct val="115000"/>
              </a:lnSpc>
              <a:spcBef>
                <a:spcPts val="0"/>
              </a:spcBef>
              <a:spcAft>
                <a:spcPts val="0"/>
              </a:spcAft>
              <a:buNone/>
            </a:pPr>
            <a:endParaRPr sz="1200" b="1">
              <a:solidFill>
                <a:srgbClr val="000000"/>
              </a:solidFill>
              <a:highlight>
                <a:schemeClr val="lt1"/>
              </a:highlight>
            </a:endParaRPr>
          </a:p>
        </p:txBody>
      </p:sp>
      <p:sp>
        <p:nvSpPr>
          <p:cNvPr id="797" name="Google Shape;797;p54"/>
          <p:cNvSpPr/>
          <p:nvPr/>
        </p:nvSpPr>
        <p:spPr>
          <a:xfrm>
            <a:off x="403525" y="4413625"/>
            <a:ext cx="1620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홀업을  위한 건물 레벨 조건</a:t>
            </a:r>
            <a:endParaRPr sz="8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5"/>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55"/>
          <p:cNvGrpSpPr/>
          <p:nvPr/>
        </p:nvGrpSpPr>
        <p:grpSpPr>
          <a:xfrm>
            <a:off x="992000" y="1283600"/>
            <a:ext cx="7200925" cy="3425375"/>
            <a:chOff x="992000" y="1283600"/>
            <a:chExt cx="7200925" cy="3425375"/>
          </a:xfrm>
        </p:grpSpPr>
        <p:sp>
          <p:nvSpPr>
            <p:cNvPr id="805" name="Google Shape;805;p55"/>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 name="Google Shape;806;p55"/>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807" name="Google Shape;807;p55"/>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08" name="Google Shape;808;p55"/>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09" name="Google Shape;809;p55"/>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10" name="Google Shape;810;p55"/>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sp>
        <p:nvSpPr>
          <p:cNvPr id="811" name="Google Shape;811;p55"/>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812" name="Google Shape;812;p55"/>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813" name="Google Shape;813;p55"/>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814" name="Google Shape;814;p55"/>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815" name="Google Shape;815;p55"/>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816" name="Google Shape;816;p55"/>
          <p:cNvSpPr txBox="1"/>
          <p:nvPr/>
        </p:nvSpPr>
        <p:spPr>
          <a:xfrm>
            <a:off x="1729200" y="3812882"/>
            <a:ext cx="3222600" cy="896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전투 기술에 더해 </a:t>
            </a:r>
            <a:r>
              <a:rPr lang="ko" sz="1200" b="1" u="sng">
                <a:solidFill>
                  <a:schemeClr val="dk1"/>
                </a:solidFill>
                <a:highlight>
                  <a:schemeClr val="lt1"/>
                </a:highlight>
              </a:rPr>
              <a:t>경제 기술 및 연맹 기술</a:t>
            </a:r>
            <a:r>
              <a:rPr lang="ko" sz="1200">
                <a:solidFill>
                  <a:schemeClr val="dk1"/>
                </a:solidFill>
                <a:highlight>
                  <a:schemeClr val="lt1"/>
                </a:highlight>
              </a:rPr>
              <a:t>이 더해져, 건물 건설 속도, 자원 채집 속도, 기술 연구 속도 등을 업그레이드 할 수 있다</a:t>
            </a:r>
            <a:endParaRPr sz="1200" b="1" u="sng">
              <a:solidFill>
                <a:schemeClr val="dk1"/>
              </a:solidFill>
              <a:highlight>
                <a:schemeClr val="lt1"/>
              </a:highlight>
            </a:endParaRPr>
          </a:p>
        </p:txBody>
      </p:sp>
      <p:sp>
        <p:nvSpPr>
          <p:cNvPr id="817" name="Google Shape;817;p55"/>
          <p:cNvSpPr txBox="1"/>
          <p:nvPr/>
        </p:nvSpPr>
        <p:spPr>
          <a:xfrm>
            <a:off x="4964450" y="3916975"/>
            <a:ext cx="32400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전투 기능 위주로</a:t>
            </a:r>
            <a:endParaRPr sz="1200">
              <a:solidFill>
                <a:schemeClr val="dk1"/>
              </a:solidFill>
              <a:highlight>
                <a:schemeClr val="lt1"/>
              </a:highlight>
            </a:endParaRPr>
          </a:p>
          <a:p>
            <a:pPr marL="0" lvl="0" indent="0" algn="ctr" rtl="0">
              <a:lnSpc>
                <a:spcPct val="115000"/>
              </a:lnSpc>
              <a:spcBef>
                <a:spcPts val="0"/>
              </a:spcBef>
              <a:spcAft>
                <a:spcPts val="0"/>
              </a:spcAft>
              <a:buNone/>
            </a:pPr>
            <a:r>
              <a:rPr lang="ko" sz="1200">
                <a:solidFill>
                  <a:schemeClr val="dk1"/>
                </a:solidFill>
                <a:highlight>
                  <a:schemeClr val="lt1"/>
                </a:highlight>
              </a:rPr>
              <a:t>업그레이드 기능이 구성되어 있다.</a:t>
            </a:r>
            <a:endParaRPr sz="1200">
              <a:solidFill>
                <a:schemeClr val="dk1"/>
              </a:solidFill>
            </a:endParaRPr>
          </a:p>
        </p:txBody>
      </p:sp>
      <p:cxnSp>
        <p:nvCxnSpPr>
          <p:cNvPr id="818" name="Google Shape;818;p55"/>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819" name="Google Shape;819;p55"/>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전투 시스템 및 전략 플레이</a:t>
            </a:r>
            <a:endParaRPr sz="1100" b="1"/>
          </a:p>
        </p:txBody>
      </p:sp>
      <p:pic>
        <p:nvPicPr>
          <p:cNvPr id="820" name="Google Shape;820;p55"/>
          <p:cNvPicPr preferRelativeResize="0"/>
          <p:nvPr/>
        </p:nvPicPr>
        <p:blipFill rotWithShape="1">
          <a:blip r:embed="rId3">
            <a:alphaModFix/>
          </a:blip>
          <a:srcRect t="1739"/>
          <a:stretch/>
        </p:blipFill>
        <p:spPr>
          <a:xfrm>
            <a:off x="1810506" y="1671553"/>
            <a:ext cx="2249615" cy="1440000"/>
          </a:xfrm>
          <a:prstGeom prst="rect">
            <a:avLst/>
          </a:prstGeom>
          <a:noFill/>
          <a:ln>
            <a:noFill/>
          </a:ln>
        </p:spPr>
      </p:pic>
      <p:pic>
        <p:nvPicPr>
          <p:cNvPr id="821" name="Google Shape;821;p55"/>
          <p:cNvPicPr preferRelativeResize="0"/>
          <p:nvPr/>
        </p:nvPicPr>
        <p:blipFill rotWithShape="1">
          <a:blip r:embed="rId4">
            <a:alphaModFix/>
          </a:blip>
          <a:srcRect/>
          <a:stretch/>
        </p:blipFill>
        <p:spPr>
          <a:xfrm>
            <a:off x="2637086" y="1935363"/>
            <a:ext cx="2233406" cy="1440000"/>
          </a:xfrm>
          <a:prstGeom prst="rect">
            <a:avLst/>
          </a:prstGeom>
          <a:noFill/>
          <a:ln>
            <a:noFill/>
          </a:ln>
        </p:spPr>
      </p:pic>
      <p:pic>
        <p:nvPicPr>
          <p:cNvPr id="822" name="Google Shape;822;p55" descr="스크린샷, 컴퓨터이(가) 표시된 사진&#10;&#10;자동 생성된 설명"/>
          <p:cNvPicPr preferRelativeResize="0"/>
          <p:nvPr/>
        </p:nvPicPr>
        <p:blipFill rotWithShape="1">
          <a:blip r:embed="rId5">
            <a:alphaModFix/>
          </a:blip>
          <a:srcRect l="12669" r="12317"/>
          <a:stretch/>
        </p:blipFill>
        <p:spPr>
          <a:xfrm>
            <a:off x="5045760" y="1671554"/>
            <a:ext cx="1922381" cy="1440000"/>
          </a:xfrm>
          <a:prstGeom prst="rect">
            <a:avLst/>
          </a:prstGeom>
          <a:noFill/>
          <a:ln>
            <a:noFill/>
          </a:ln>
        </p:spPr>
      </p:pic>
      <p:pic>
        <p:nvPicPr>
          <p:cNvPr id="823" name="Google Shape;823;p55" descr="스크린샷, 잔디, 다른, 컴퓨터이(가) 표시된 사진&#10;&#10;자동 생성된 설명"/>
          <p:cNvPicPr preferRelativeResize="0"/>
          <p:nvPr/>
        </p:nvPicPr>
        <p:blipFill rotWithShape="1">
          <a:blip r:embed="rId6">
            <a:alphaModFix/>
          </a:blip>
          <a:srcRect l="12512" r="13099"/>
          <a:stretch/>
        </p:blipFill>
        <p:spPr>
          <a:xfrm>
            <a:off x="6201237" y="1935379"/>
            <a:ext cx="1904515" cy="1440000"/>
          </a:xfrm>
          <a:prstGeom prst="rect">
            <a:avLst/>
          </a:prstGeom>
          <a:noFill/>
          <a:ln>
            <a:noFill/>
          </a:ln>
        </p:spPr>
      </p:pic>
      <p:sp>
        <p:nvSpPr>
          <p:cNvPr id="824" name="Google Shape;824;p55"/>
          <p:cNvSpPr txBox="1"/>
          <p:nvPr/>
        </p:nvSpPr>
        <p:spPr>
          <a:xfrm>
            <a:off x="905463" y="387320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전투 시스템</a:t>
            </a:r>
            <a:endParaRPr sz="1050">
              <a:solidFill>
                <a:schemeClr val="dk1"/>
              </a:solidFill>
            </a:endParaRPr>
          </a:p>
          <a:p>
            <a:pPr marL="0" lvl="0" indent="0" algn="ctr" rtl="0">
              <a:spcBef>
                <a:spcPts val="0"/>
              </a:spcBef>
              <a:spcAft>
                <a:spcPts val="0"/>
              </a:spcAft>
              <a:buNone/>
            </a:pPr>
            <a:r>
              <a:rPr lang="ko" sz="1050">
                <a:solidFill>
                  <a:schemeClr val="dk1"/>
                </a:solidFill>
              </a:rPr>
              <a:t>및 </a:t>
            </a:r>
            <a:endParaRPr sz="1050">
              <a:solidFill>
                <a:schemeClr val="dk1"/>
              </a:solidFill>
            </a:endParaRPr>
          </a:p>
          <a:p>
            <a:pPr marL="0" lvl="0" indent="0" algn="ctr" rtl="0">
              <a:spcBef>
                <a:spcPts val="0"/>
              </a:spcBef>
              <a:spcAft>
                <a:spcPts val="0"/>
              </a:spcAft>
              <a:buNone/>
            </a:pPr>
            <a:r>
              <a:rPr lang="ko" sz="1050">
                <a:solidFill>
                  <a:schemeClr val="dk1"/>
                </a:solidFill>
              </a:rPr>
              <a:t>전략 플레이</a:t>
            </a:r>
            <a:endParaRPr sz="105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56" descr="서있는, 남자, 사진, 여자이(가) 표시된 사진&#10;&#10;자동 생성된 설명"/>
          <p:cNvPicPr preferRelativeResize="0"/>
          <p:nvPr/>
        </p:nvPicPr>
        <p:blipFill rotWithShape="1">
          <a:blip r:embed="rId3">
            <a:alphaModFix/>
          </a:blip>
          <a:srcRect/>
          <a:stretch/>
        </p:blipFill>
        <p:spPr>
          <a:xfrm>
            <a:off x="5045762" y="1677080"/>
            <a:ext cx="3059999" cy="1718766"/>
          </a:xfrm>
          <a:prstGeom prst="rect">
            <a:avLst/>
          </a:prstGeom>
          <a:noFill/>
          <a:ln>
            <a:noFill/>
          </a:ln>
        </p:spPr>
      </p:pic>
      <p:pic>
        <p:nvPicPr>
          <p:cNvPr id="830" name="Google Shape;830;p56" descr="사진, 테이블, 앉아있는, 컴퓨터이(가) 표시된 사진&#10;&#10;자동 생성된 설명"/>
          <p:cNvPicPr preferRelativeResize="0"/>
          <p:nvPr/>
        </p:nvPicPr>
        <p:blipFill rotWithShape="1">
          <a:blip r:embed="rId4">
            <a:alphaModFix/>
          </a:blip>
          <a:srcRect/>
          <a:stretch/>
        </p:blipFill>
        <p:spPr>
          <a:xfrm>
            <a:off x="1810498" y="1677179"/>
            <a:ext cx="3059999" cy="1718582"/>
          </a:xfrm>
          <a:prstGeom prst="rect">
            <a:avLst/>
          </a:prstGeom>
          <a:noFill/>
          <a:ln>
            <a:noFill/>
          </a:ln>
        </p:spPr>
      </p:pic>
      <p:sp>
        <p:nvSpPr>
          <p:cNvPr id="831" name="Google Shape;831;p56"/>
          <p:cNvSpPr/>
          <p:nvPr/>
        </p:nvSpPr>
        <p:spPr>
          <a:xfrm>
            <a:off x="1718850" y="3446725"/>
            <a:ext cx="64740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56"/>
          <p:cNvGrpSpPr/>
          <p:nvPr/>
        </p:nvGrpSpPr>
        <p:grpSpPr>
          <a:xfrm>
            <a:off x="992000" y="1283600"/>
            <a:ext cx="7200925" cy="3420000"/>
            <a:chOff x="992000" y="1283600"/>
            <a:chExt cx="7200925" cy="3420000"/>
          </a:xfrm>
        </p:grpSpPr>
        <p:sp>
          <p:nvSpPr>
            <p:cNvPr id="833" name="Google Shape;833;p56"/>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 name="Google Shape;834;p56"/>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835" name="Google Shape;835;p56"/>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36" name="Google Shape;836;p56"/>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37" name="Google Shape;837;p56"/>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838" name="Google Shape;838;p56"/>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839" name="Google Shape;839;p56"/>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840" name="Google Shape;840;p56"/>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841" name="Google Shape;841;p56"/>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842" name="Google Shape;842;p56"/>
          <p:cNvSpPr txBox="1"/>
          <p:nvPr/>
        </p:nvSpPr>
        <p:spPr>
          <a:xfrm>
            <a:off x="1729200" y="3911600"/>
            <a:ext cx="6474000" cy="79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어떤 문명을 선택하고, 어떤 사령관을 하는지,</a:t>
            </a:r>
            <a:endParaRPr sz="1200">
              <a:solidFill>
                <a:schemeClr val="dk1"/>
              </a:solidFill>
              <a:highlight>
                <a:schemeClr val="lt1"/>
              </a:highlight>
            </a:endParaRPr>
          </a:p>
          <a:p>
            <a:pPr marL="0" lvl="0" indent="0" algn="ctr" rtl="0">
              <a:lnSpc>
                <a:spcPct val="115000"/>
              </a:lnSpc>
              <a:spcBef>
                <a:spcPts val="0"/>
              </a:spcBef>
              <a:spcAft>
                <a:spcPts val="0"/>
              </a:spcAft>
              <a:buClr>
                <a:schemeClr val="dk1"/>
              </a:buClr>
              <a:buSzPts val="1800"/>
              <a:buFont typeface="Arial"/>
              <a:buNone/>
            </a:pPr>
            <a:r>
              <a:rPr lang="ko" sz="1200">
                <a:solidFill>
                  <a:schemeClr val="dk1"/>
                </a:solidFill>
                <a:highlight>
                  <a:schemeClr val="lt1"/>
                </a:highlight>
              </a:rPr>
              <a:t>어떤 아카데미 기술을 선택하는지, </a:t>
            </a:r>
            <a:r>
              <a:rPr lang="ko" sz="1200" b="1" u="sng">
                <a:solidFill>
                  <a:schemeClr val="dk1"/>
                </a:solidFill>
                <a:highlight>
                  <a:schemeClr val="lt1"/>
                </a:highlight>
              </a:rPr>
              <a:t>개성있는 플레이</a:t>
            </a:r>
            <a:r>
              <a:rPr lang="ko" sz="1200">
                <a:solidFill>
                  <a:schemeClr val="dk1"/>
                </a:solidFill>
                <a:highlight>
                  <a:schemeClr val="lt1"/>
                </a:highlight>
              </a:rPr>
              <a:t>가 가능하다.</a:t>
            </a:r>
            <a:endParaRPr sz="1200">
              <a:solidFill>
                <a:schemeClr val="dk1"/>
              </a:solidFill>
              <a:highlight>
                <a:schemeClr val="lt1"/>
              </a:highlight>
            </a:endParaRPr>
          </a:p>
        </p:txBody>
      </p:sp>
      <p:cxnSp>
        <p:nvCxnSpPr>
          <p:cNvPr id="843" name="Google Shape;843;p56"/>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844" name="Google Shape;844;p56"/>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전투 시스템 및 전략 플레이</a:t>
            </a:r>
            <a:endParaRPr sz="1100" b="1"/>
          </a:p>
        </p:txBody>
      </p:sp>
      <p:sp>
        <p:nvSpPr>
          <p:cNvPr id="845" name="Google Shape;845;p56"/>
          <p:cNvSpPr txBox="1"/>
          <p:nvPr/>
        </p:nvSpPr>
        <p:spPr>
          <a:xfrm>
            <a:off x="905463" y="387320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전투 시스템</a:t>
            </a:r>
            <a:endParaRPr sz="1050">
              <a:solidFill>
                <a:schemeClr val="dk1"/>
              </a:solidFill>
            </a:endParaRPr>
          </a:p>
          <a:p>
            <a:pPr marL="0" lvl="0" indent="0" algn="ctr" rtl="0">
              <a:spcBef>
                <a:spcPts val="0"/>
              </a:spcBef>
              <a:spcAft>
                <a:spcPts val="0"/>
              </a:spcAft>
              <a:buNone/>
            </a:pPr>
            <a:r>
              <a:rPr lang="ko" sz="1050">
                <a:solidFill>
                  <a:schemeClr val="dk1"/>
                </a:solidFill>
              </a:rPr>
              <a:t>및 </a:t>
            </a:r>
            <a:endParaRPr sz="1050">
              <a:solidFill>
                <a:schemeClr val="dk1"/>
              </a:solidFill>
            </a:endParaRPr>
          </a:p>
          <a:p>
            <a:pPr marL="0" lvl="0" indent="0" algn="ctr" rtl="0">
              <a:spcBef>
                <a:spcPts val="0"/>
              </a:spcBef>
              <a:spcAft>
                <a:spcPts val="0"/>
              </a:spcAft>
              <a:buNone/>
            </a:pPr>
            <a:r>
              <a:rPr lang="ko" sz="1050">
                <a:solidFill>
                  <a:schemeClr val="dk1"/>
                </a:solidFill>
              </a:rPr>
              <a:t>전략 플레이</a:t>
            </a:r>
            <a:endParaRPr sz="105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7"/>
          <p:cNvSpPr/>
          <p:nvPr/>
        </p:nvSpPr>
        <p:spPr>
          <a:xfrm>
            <a:off x="1718850" y="3446725"/>
            <a:ext cx="64740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57"/>
          <p:cNvGrpSpPr/>
          <p:nvPr/>
        </p:nvGrpSpPr>
        <p:grpSpPr>
          <a:xfrm>
            <a:off x="992000" y="1283600"/>
            <a:ext cx="7200925" cy="3420000"/>
            <a:chOff x="992000" y="1283600"/>
            <a:chExt cx="7200925" cy="3420000"/>
          </a:xfrm>
        </p:grpSpPr>
        <p:sp>
          <p:nvSpPr>
            <p:cNvPr id="852" name="Google Shape;852;p57"/>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3" name="Google Shape;853;p57"/>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854" name="Google Shape;854;p57"/>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55" name="Google Shape;855;p57"/>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56" name="Google Shape;856;p57"/>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grpSp>
      <p:sp>
        <p:nvSpPr>
          <p:cNvPr id="857" name="Google Shape;857;p57"/>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858" name="Google Shape;858;p57"/>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859" name="Google Shape;859;p57"/>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860" name="Google Shape;860;p57"/>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861" name="Google Shape;861;p57"/>
          <p:cNvSpPr txBox="1"/>
          <p:nvPr/>
        </p:nvSpPr>
        <p:spPr>
          <a:xfrm>
            <a:off x="1729200" y="3787775"/>
            <a:ext cx="6474000" cy="9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CoC는 마을 공격 및 방어와 같은 전투 시스템에 집중되어 있는 반면,</a:t>
            </a:r>
            <a:endParaRPr sz="1200">
              <a:solidFill>
                <a:schemeClr val="dk1"/>
              </a:solidFill>
              <a:highlight>
                <a:schemeClr val="lt1"/>
              </a:highlight>
            </a:endParaRPr>
          </a:p>
          <a:p>
            <a:pPr marL="0" lvl="0" indent="0" algn="ctr" rtl="0">
              <a:lnSpc>
                <a:spcPct val="115000"/>
              </a:lnSpc>
              <a:spcBef>
                <a:spcPts val="0"/>
              </a:spcBef>
              <a:spcAft>
                <a:spcPts val="0"/>
              </a:spcAft>
              <a:buNone/>
            </a:pPr>
            <a:r>
              <a:rPr lang="ko" sz="1200">
                <a:solidFill>
                  <a:schemeClr val="dk1"/>
                </a:solidFill>
                <a:highlight>
                  <a:schemeClr val="lt1"/>
                </a:highlight>
              </a:rPr>
              <a:t>RoK는, 전투 뿐만 아니라, </a:t>
            </a:r>
            <a:r>
              <a:rPr lang="ko" sz="1200" b="1" u="sng">
                <a:solidFill>
                  <a:schemeClr val="dk1"/>
                </a:solidFill>
                <a:highlight>
                  <a:schemeClr val="lt1"/>
                </a:highlight>
              </a:rPr>
              <a:t>자원 채집, 경제 기술 연구, 정찰, 보물상자, 퀘스트,</a:t>
            </a:r>
            <a:endParaRPr sz="1200" b="1" u="sng">
              <a:solidFill>
                <a:schemeClr val="dk1"/>
              </a:solidFill>
              <a:highlight>
                <a:schemeClr val="lt1"/>
              </a:highlight>
            </a:endParaRPr>
          </a:p>
          <a:p>
            <a:pPr marL="0" lvl="0" indent="0" algn="ctr" rtl="0">
              <a:lnSpc>
                <a:spcPct val="115000"/>
              </a:lnSpc>
              <a:spcBef>
                <a:spcPts val="0"/>
              </a:spcBef>
              <a:spcAft>
                <a:spcPts val="0"/>
              </a:spcAft>
              <a:buNone/>
            </a:pPr>
            <a:r>
              <a:rPr lang="ko" sz="1200" b="1" u="sng">
                <a:solidFill>
                  <a:schemeClr val="dk1"/>
                </a:solidFill>
                <a:highlight>
                  <a:schemeClr val="lt1"/>
                </a:highlight>
              </a:rPr>
              <a:t>VIP 시스템, 풍부한 이벤트</a:t>
            </a:r>
            <a:r>
              <a:rPr lang="ko" sz="1200">
                <a:solidFill>
                  <a:schemeClr val="dk1"/>
                </a:solidFill>
                <a:highlight>
                  <a:schemeClr val="lt1"/>
                </a:highlight>
              </a:rPr>
              <a:t> 등 실행할 수 있는 콘텐츠가 보다 많다.</a:t>
            </a:r>
            <a:r>
              <a:rPr lang="ko" sz="800">
                <a:solidFill>
                  <a:schemeClr val="dk1"/>
                </a:solidFill>
                <a:highlight>
                  <a:schemeClr val="lt1"/>
                </a:highlight>
              </a:rPr>
              <a:t/>
            </a:r>
            <a:br>
              <a:rPr lang="ko" sz="800">
                <a:solidFill>
                  <a:schemeClr val="dk1"/>
                </a:solidFill>
                <a:highlight>
                  <a:schemeClr val="lt1"/>
                </a:highlight>
              </a:rPr>
            </a:br>
            <a:endParaRPr sz="800">
              <a:solidFill>
                <a:schemeClr val="dk1"/>
              </a:solidFill>
              <a:highlight>
                <a:schemeClr val="lt1"/>
              </a:highlight>
            </a:endParaRPr>
          </a:p>
        </p:txBody>
      </p:sp>
      <p:cxnSp>
        <p:nvCxnSpPr>
          <p:cNvPr id="862" name="Google Shape;862;p57"/>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863" name="Google Shape;863;p57"/>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사용자 몰입 경험</a:t>
            </a:r>
            <a:endParaRPr sz="1100" b="1"/>
          </a:p>
        </p:txBody>
      </p:sp>
      <p:pic>
        <p:nvPicPr>
          <p:cNvPr id="864" name="Google Shape;864;p57" descr="컴퓨터, 그룹이(가) 표시된 사진&#10;&#10;자동 생성된 설명"/>
          <p:cNvPicPr preferRelativeResize="0"/>
          <p:nvPr/>
        </p:nvPicPr>
        <p:blipFill rotWithShape="1">
          <a:blip r:embed="rId3">
            <a:alphaModFix/>
          </a:blip>
          <a:srcRect l="51481" t="20212" r="26511" b="20703"/>
          <a:stretch/>
        </p:blipFill>
        <p:spPr>
          <a:xfrm>
            <a:off x="2604354" y="1672451"/>
            <a:ext cx="1149494" cy="1728000"/>
          </a:xfrm>
          <a:prstGeom prst="rect">
            <a:avLst/>
          </a:prstGeom>
          <a:noFill/>
          <a:ln>
            <a:noFill/>
          </a:ln>
        </p:spPr>
      </p:pic>
      <p:pic>
        <p:nvPicPr>
          <p:cNvPr id="865" name="Google Shape;865;p57" descr="건물, 테이블, 앉아있는, 전면이(가) 표시된 사진&#10;&#10;자동 생성된 설명"/>
          <p:cNvPicPr preferRelativeResize="0"/>
          <p:nvPr/>
        </p:nvPicPr>
        <p:blipFill rotWithShape="1">
          <a:blip r:embed="rId4">
            <a:alphaModFix/>
          </a:blip>
          <a:srcRect l="20127" t="12652" r="56990" b="8663"/>
          <a:stretch/>
        </p:blipFill>
        <p:spPr>
          <a:xfrm>
            <a:off x="3835990" y="1672471"/>
            <a:ext cx="889921" cy="1728000"/>
          </a:xfrm>
          <a:prstGeom prst="rect">
            <a:avLst/>
          </a:prstGeom>
          <a:noFill/>
          <a:ln>
            <a:noFill/>
          </a:ln>
        </p:spPr>
      </p:pic>
      <p:pic>
        <p:nvPicPr>
          <p:cNvPr id="866" name="Google Shape;866;p57" descr="스크린샷, 자동차, 검은색, 모니터이(가) 표시된 사진&#10;&#10;자동 생성된 설명"/>
          <p:cNvPicPr preferRelativeResize="0"/>
          <p:nvPr/>
        </p:nvPicPr>
        <p:blipFill rotWithShape="1">
          <a:blip r:embed="rId5">
            <a:alphaModFix/>
          </a:blip>
          <a:srcRect l="12268" t="7552" r="11950" b="61621"/>
          <a:stretch/>
        </p:blipFill>
        <p:spPr>
          <a:xfrm>
            <a:off x="4808044" y="2264976"/>
            <a:ext cx="2519999" cy="576000"/>
          </a:xfrm>
          <a:prstGeom prst="rect">
            <a:avLst/>
          </a:prstGeom>
          <a:noFill/>
          <a:ln>
            <a:noFill/>
          </a:ln>
        </p:spPr>
      </p:pic>
      <p:pic>
        <p:nvPicPr>
          <p:cNvPr id="867" name="Google Shape;867;p57" descr="스크린샷, 모니터, 화면, 검은색이(가) 표시된 사진&#10;&#10;자동 생성된 설명"/>
          <p:cNvPicPr preferRelativeResize="0"/>
          <p:nvPr/>
        </p:nvPicPr>
        <p:blipFill rotWithShape="1">
          <a:blip r:embed="rId6">
            <a:alphaModFix/>
          </a:blip>
          <a:srcRect l="13097" t="7739" r="11973" b="65579"/>
          <a:stretch/>
        </p:blipFill>
        <p:spPr>
          <a:xfrm>
            <a:off x="4808044" y="2891856"/>
            <a:ext cx="2519999" cy="504000"/>
          </a:xfrm>
          <a:prstGeom prst="rect">
            <a:avLst/>
          </a:prstGeom>
          <a:noFill/>
          <a:ln>
            <a:noFill/>
          </a:ln>
        </p:spPr>
      </p:pic>
      <p:pic>
        <p:nvPicPr>
          <p:cNvPr id="868" name="Google Shape;868;p57" descr="스크린샷, 컴퓨터, 많은, 여러개이(가) 표시된 사진&#10;&#10;자동 생성된 설명"/>
          <p:cNvPicPr preferRelativeResize="0"/>
          <p:nvPr/>
        </p:nvPicPr>
        <p:blipFill rotWithShape="1">
          <a:blip r:embed="rId7">
            <a:alphaModFix/>
          </a:blip>
          <a:srcRect l="30900" t="22207" r="7508" b="23483"/>
          <a:stretch/>
        </p:blipFill>
        <p:spPr>
          <a:xfrm>
            <a:off x="6305744" y="1677063"/>
            <a:ext cx="1800000" cy="891000"/>
          </a:xfrm>
          <a:prstGeom prst="rect">
            <a:avLst/>
          </a:prstGeom>
          <a:noFill/>
          <a:ln>
            <a:noFill/>
          </a:ln>
        </p:spPr>
      </p:pic>
      <p:pic>
        <p:nvPicPr>
          <p:cNvPr id="869" name="Google Shape;869;p57" descr="스크린샷, 컴퓨터, 많은, 여러개이(가) 표시된 사진&#10;&#10;자동 생성된 설명"/>
          <p:cNvPicPr preferRelativeResize="0"/>
          <p:nvPr/>
        </p:nvPicPr>
        <p:blipFill rotWithShape="1">
          <a:blip r:embed="rId7">
            <a:alphaModFix/>
          </a:blip>
          <a:srcRect l="86826" t="9461" r="5875" b="77557"/>
          <a:stretch/>
        </p:blipFill>
        <p:spPr>
          <a:xfrm>
            <a:off x="1805474" y="2461951"/>
            <a:ext cx="720000" cy="720000"/>
          </a:xfrm>
          <a:prstGeom prst="rect">
            <a:avLst/>
          </a:prstGeom>
          <a:noFill/>
          <a:ln w="19050" cap="flat" cmpd="sng">
            <a:solidFill>
              <a:srgbClr val="0000FF"/>
            </a:solidFill>
            <a:prstDash val="solid"/>
            <a:round/>
            <a:headEnd type="none" w="sm" len="sm"/>
            <a:tailEnd type="none" w="sm" len="sm"/>
          </a:ln>
        </p:spPr>
      </p:pic>
      <p:pic>
        <p:nvPicPr>
          <p:cNvPr id="870" name="Google Shape;870;p57" descr="스크린샷, 컴퓨터, 많은, 여러개이(가) 표시된 사진&#10;&#10;자동 생성된 설명"/>
          <p:cNvPicPr preferRelativeResize="0"/>
          <p:nvPr/>
        </p:nvPicPr>
        <p:blipFill rotWithShape="1">
          <a:blip r:embed="rId7">
            <a:alphaModFix/>
          </a:blip>
          <a:srcRect l="76970" t="87019" r="15731"/>
          <a:stretch/>
        </p:blipFill>
        <p:spPr>
          <a:xfrm>
            <a:off x="1805477" y="1684074"/>
            <a:ext cx="720000" cy="720000"/>
          </a:xfrm>
          <a:prstGeom prst="rect">
            <a:avLst/>
          </a:prstGeom>
          <a:noFill/>
          <a:ln w="19050" cap="flat" cmpd="sng">
            <a:solidFill>
              <a:srgbClr val="0000FF"/>
            </a:solidFill>
            <a:prstDash val="solid"/>
            <a:round/>
            <a:headEnd type="none" w="sm" len="sm"/>
            <a:tailEnd type="none" w="sm" len="sm"/>
          </a:ln>
        </p:spPr>
      </p:pic>
      <p:cxnSp>
        <p:nvCxnSpPr>
          <p:cNvPr id="871" name="Google Shape;871;p57"/>
          <p:cNvCxnSpPr>
            <a:stCxn id="870" idx="1"/>
            <a:endCxn id="872" idx="3"/>
          </p:cNvCxnSpPr>
          <p:nvPr/>
        </p:nvCxnSpPr>
        <p:spPr>
          <a:xfrm flipH="1">
            <a:off x="1618577" y="2044074"/>
            <a:ext cx="186900" cy="600"/>
          </a:xfrm>
          <a:prstGeom prst="bentConnector3">
            <a:avLst>
              <a:gd name="adj1" fmla="val 50021"/>
            </a:avLst>
          </a:prstGeom>
          <a:noFill/>
          <a:ln w="19050" cap="flat" cmpd="sng">
            <a:solidFill>
              <a:srgbClr val="0000FF"/>
            </a:solidFill>
            <a:prstDash val="solid"/>
            <a:round/>
            <a:headEnd type="none" w="med" len="med"/>
            <a:tailEnd type="none" w="med" len="med"/>
          </a:ln>
        </p:spPr>
      </p:cxnSp>
      <p:sp>
        <p:nvSpPr>
          <p:cNvPr id="872" name="Google Shape;872;p57"/>
          <p:cNvSpPr/>
          <p:nvPr/>
        </p:nvSpPr>
        <p:spPr>
          <a:xfrm>
            <a:off x="387900" y="1684075"/>
            <a:ext cx="1230600" cy="72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800"/>
              <a:buFont typeface="Arial"/>
              <a:buNone/>
            </a:pPr>
            <a:r>
              <a:rPr lang="ko" sz="800">
                <a:highlight>
                  <a:schemeClr val="lt1"/>
                </a:highlight>
              </a:rPr>
              <a:t>게임 내에서, 빨간색 알림 아이콘을 통해 플레이어가 할 수 있는 게임 요소들을 표시</a:t>
            </a:r>
            <a:endParaRPr sz="800" b="1"/>
          </a:p>
        </p:txBody>
      </p:sp>
      <p:sp>
        <p:nvSpPr>
          <p:cNvPr id="873" name="Google Shape;873;p57"/>
          <p:cNvSpPr txBox="1"/>
          <p:nvPr/>
        </p:nvSpPr>
        <p:spPr>
          <a:xfrm>
            <a:off x="905463" y="399085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사용자</a:t>
            </a:r>
            <a:endParaRPr sz="1050">
              <a:solidFill>
                <a:schemeClr val="dk1"/>
              </a:solidFill>
            </a:endParaRPr>
          </a:p>
          <a:p>
            <a:pPr marL="0" lvl="0" indent="0" algn="ctr" rtl="0">
              <a:spcBef>
                <a:spcPts val="0"/>
              </a:spcBef>
              <a:spcAft>
                <a:spcPts val="0"/>
              </a:spcAft>
              <a:buNone/>
            </a:pPr>
            <a:r>
              <a:rPr lang="ko" sz="1050">
                <a:solidFill>
                  <a:schemeClr val="dk1"/>
                </a:solidFill>
              </a:rPr>
              <a:t>몰입 경험</a:t>
            </a:r>
            <a:endParaRPr sz="105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8"/>
          <p:cNvSpPr/>
          <p:nvPr/>
        </p:nvSpPr>
        <p:spPr>
          <a:xfrm>
            <a:off x="1718850" y="3446725"/>
            <a:ext cx="3243300" cy="280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8"/>
          <p:cNvSpPr/>
          <p:nvPr/>
        </p:nvSpPr>
        <p:spPr>
          <a:xfrm>
            <a:off x="4954100" y="3446725"/>
            <a:ext cx="3243300" cy="280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 name="Google Shape;880;p58"/>
          <p:cNvGrpSpPr/>
          <p:nvPr/>
        </p:nvGrpSpPr>
        <p:grpSpPr>
          <a:xfrm>
            <a:off x="992000" y="1283600"/>
            <a:ext cx="7200925" cy="3425375"/>
            <a:chOff x="992000" y="1283600"/>
            <a:chExt cx="7200925" cy="3425375"/>
          </a:xfrm>
        </p:grpSpPr>
        <p:sp>
          <p:nvSpPr>
            <p:cNvPr id="881" name="Google Shape;881;p58"/>
            <p:cNvSpPr/>
            <p:nvPr/>
          </p:nvSpPr>
          <p:spPr>
            <a:xfrm>
              <a:off x="992463" y="1283600"/>
              <a:ext cx="7200000" cy="342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58"/>
            <p:cNvCxnSpPr/>
            <p:nvPr/>
          </p:nvCxnSpPr>
          <p:spPr>
            <a:xfrm>
              <a:off x="1718838" y="1283900"/>
              <a:ext cx="0" cy="3419400"/>
            </a:xfrm>
            <a:prstGeom prst="straightConnector1">
              <a:avLst/>
            </a:prstGeom>
            <a:noFill/>
            <a:ln w="9525" cap="flat" cmpd="sng">
              <a:solidFill>
                <a:srgbClr val="666666"/>
              </a:solidFill>
              <a:prstDash val="solid"/>
              <a:round/>
              <a:headEnd type="none" w="med" len="med"/>
              <a:tailEnd type="none" w="med" len="med"/>
            </a:ln>
          </p:spPr>
        </p:cxnSp>
        <p:cxnSp>
          <p:nvCxnSpPr>
            <p:cNvPr id="883" name="Google Shape;883;p58"/>
            <p:cNvCxnSpPr/>
            <p:nvPr/>
          </p:nvCxnSpPr>
          <p:spPr>
            <a:xfrm>
              <a:off x="992000" y="1589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84" name="Google Shape;884;p58"/>
            <p:cNvCxnSpPr/>
            <p:nvPr/>
          </p:nvCxnSpPr>
          <p:spPr>
            <a:xfrm>
              <a:off x="992025" y="34467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85" name="Google Shape;885;p58"/>
            <p:cNvCxnSpPr/>
            <p:nvPr/>
          </p:nvCxnSpPr>
          <p:spPr>
            <a:xfrm>
              <a:off x="992013" y="3727325"/>
              <a:ext cx="7200900" cy="0"/>
            </a:xfrm>
            <a:prstGeom prst="straightConnector1">
              <a:avLst/>
            </a:prstGeom>
            <a:noFill/>
            <a:ln w="9525" cap="flat" cmpd="sng">
              <a:solidFill>
                <a:srgbClr val="666666"/>
              </a:solidFill>
              <a:prstDash val="solid"/>
              <a:round/>
              <a:headEnd type="none" w="med" len="med"/>
              <a:tailEnd type="none" w="med" len="med"/>
            </a:ln>
          </p:spPr>
        </p:cxnSp>
        <p:cxnSp>
          <p:nvCxnSpPr>
            <p:cNvPr id="886" name="Google Shape;886;p58"/>
            <p:cNvCxnSpPr/>
            <p:nvPr/>
          </p:nvCxnSpPr>
          <p:spPr>
            <a:xfrm>
              <a:off x="4954088" y="1592875"/>
              <a:ext cx="0" cy="3116100"/>
            </a:xfrm>
            <a:prstGeom prst="straightConnector1">
              <a:avLst/>
            </a:prstGeom>
            <a:noFill/>
            <a:ln w="9525" cap="flat" cmpd="sng">
              <a:solidFill>
                <a:srgbClr val="666666"/>
              </a:solidFill>
              <a:prstDash val="solid"/>
              <a:round/>
              <a:headEnd type="none" w="med" len="med"/>
              <a:tailEnd type="none" w="med" len="med"/>
            </a:ln>
          </p:spPr>
        </p:cxnSp>
      </p:grpSp>
      <p:sp>
        <p:nvSpPr>
          <p:cNvPr id="887" name="Google Shape;887;p58"/>
          <p:cNvSpPr txBox="1"/>
          <p:nvPr/>
        </p:nvSpPr>
        <p:spPr>
          <a:xfrm>
            <a:off x="992013" y="3414138"/>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게임명</a:t>
            </a:r>
            <a:endParaRPr/>
          </a:p>
        </p:txBody>
      </p:sp>
      <p:sp>
        <p:nvSpPr>
          <p:cNvPr id="888" name="Google Shape;888;p58"/>
          <p:cNvSpPr txBox="1"/>
          <p:nvPr/>
        </p:nvSpPr>
        <p:spPr>
          <a:xfrm>
            <a:off x="17236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라이즈 오브 킹덤즈(Rise of Kingdoms)</a:t>
            </a:r>
            <a:endParaRPr sz="1000" b="1">
              <a:solidFill>
                <a:schemeClr val="dk1"/>
              </a:solidFill>
            </a:endParaRPr>
          </a:p>
        </p:txBody>
      </p:sp>
      <p:sp>
        <p:nvSpPr>
          <p:cNvPr id="889" name="Google Shape;889;p58"/>
          <p:cNvSpPr txBox="1"/>
          <p:nvPr/>
        </p:nvSpPr>
        <p:spPr>
          <a:xfrm>
            <a:off x="4954100" y="3414125"/>
            <a:ext cx="288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클래시 오브 클랜(Clash of Clans)</a:t>
            </a:r>
            <a:endParaRPr sz="1000" b="1">
              <a:solidFill>
                <a:schemeClr val="dk1"/>
              </a:solidFill>
            </a:endParaRPr>
          </a:p>
        </p:txBody>
      </p:sp>
      <p:sp>
        <p:nvSpPr>
          <p:cNvPr id="890" name="Google Shape;890;p58"/>
          <p:cNvSpPr txBox="1"/>
          <p:nvPr/>
        </p:nvSpPr>
        <p:spPr>
          <a:xfrm>
            <a:off x="992013" y="1259025"/>
            <a:ext cx="726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구분</a:t>
            </a:r>
            <a:endParaRPr sz="1050"/>
          </a:p>
        </p:txBody>
      </p:sp>
      <p:sp>
        <p:nvSpPr>
          <p:cNvPr id="891" name="Google Shape;891;p58"/>
          <p:cNvSpPr txBox="1"/>
          <p:nvPr/>
        </p:nvSpPr>
        <p:spPr>
          <a:xfrm>
            <a:off x="1718913" y="1266188"/>
            <a:ext cx="180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50" b="1">
                <a:solidFill>
                  <a:schemeClr val="dk1"/>
                </a:solidFill>
              </a:rPr>
              <a:t>전략 플레이 모바일 게임</a:t>
            </a:r>
            <a:endParaRPr sz="1050" b="1"/>
          </a:p>
        </p:txBody>
      </p:sp>
      <p:sp>
        <p:nvSpPr>
          <p:cNvPr id="892" name="Google Shape;892;p58"/>
          <p:cNvSpPr txBox="1"/>
          <p:nvPr/>
        </p:nvSpPr>
        <p:spPr>
          <a:xfrm>
            <a:off x="1729200" y="3812882"/>
            <a:ext cx="3222600" cy="896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000">
                <a:solidFill>
                  <a:schemeClr val="dk1"/>
                </a:solidFill>
                <a:highlight>
                  <a:schemeClr val="lt1"/>
                </a:highlight>
              </a:rPr>
              <a:t>훈련 및 건설 대기 중에도 실행할 수 있는 게임 요소가 많아, 플레이어가 멍 때리는 시간이 비교적 적다.</a:t>
            </a:r>
            <a:endParaRPr sz="1000">
              <a:solidFill>
                <a:schemeClr val="dk2"/>
              </a:solidFill>
            </a:endParaRPr>
          </a:p>
          <a:p>
            <a:pPr marL="0" lvl="0" indent="0" algn="ctr" rtl="0">
              <a:lnSpc>
                <a:spcPct val="115000"/>
              </a:lnSpc>
              <a:spcBef>
                <a:spcPts val="0"/>
              </a:spcBef>
              <a:spcAft>
                <a:spcPts val="0"/>
              </a:spcAft>
              <a:buNone/>
            </a:pPr>
            <a:r>
              <a:rPr lang="ko" sz="1000">
                <a:solidFill>
                  <a:schemeClr val="dk1"/>
                </a:solidFill>
                <a:highlight>
                  <a:schemeClr val="lt1"/>
                </a:highlight>
              </a:rPr>
              <a:t>또한, 가속 아이템의 적극 활용으로, 플레이어는 보다 </a:t>
            </a:r>
            <a:r>
              <a:rPr lang="ko" sz="1000" b="1" u="sng">
                <a:solidFill>
                  <a:schemeClr val="dk1"/>
                </a:solidFill>
                <a:highlight>
                  <a:schemeClr val="lt1"/>
                </a:highlight>
              </a:rPr>
              <a:t>빠르고 역동적으로 게임 플레이</a:t>
            </a:r>
            <a:r>
              <a:rPr lang="ko" sz="1000">
                <a:solidFill>
                  <a:schemeClr val="dk1"/>
                </a:solidFill>
                <a:highlight>
                  <a:schemeClr val="lt1"/>
                </a:highlight>
              </a:rPr>
              <a:t>가 가능하다.</a:t>
            </a:r>
            <a:endParaRPr sz="1000">
              <a:solidFill>
                <a:schemeClr val="dk1"/>
              </a:solidFill>
              <a:highlight>
                <a:schemeClr val="lt1"/>
              </a:highlight>
            </a:endParaRPr>
          </a:p>
        </p:txBody>
      </p:sp>
      <p:sp>
        <p:nvSpPr>
          <p:cNvPr id="893" name="Google Shape;893;p58"/>
          <p:cNvSpPr txBox="1"/>
          <p:nvPr/>
        </p:nvSpPr>
        <p:spPr>
          <a:xfrm>
            <a:off x="4964450" y="3812900"/>
            <a:ext cx="3240000" cy="896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 sz="1200">
                <a:solidFill>
                  <a:schemeClr val="dk1"/>
                </a:solidFill>
                <a:highlight>
                  <a:schemeClr val="lt1"/>
                </a:highlight>
              </a:rPr>
              <a:t> 몇 가지 명령만 끝나면, 훈련 시간 및 건설 시간을 기다려야 하기 때문에,</a:t>
            </a:r>
            <a:endParaRPr sz="1200">
              <a:solidFill>
                <a:schemeClr val="dk2"/>
              </a:solidFill>
            </a:endParaRPr>
          </a:p>
          <a:p>
            <a:pPr marL="0" lvl="0" indent="0" algn="ctr" rtl="0">
              <a:lnSpc>
                <a:spcPct val="115000"/>
              </a:lnSpc>
              <a:spcBef>
                <a:spcPts val="0"/>
              </a:spcBef>
              <a:spcAft>
                <a:spcPts val="0"/>
              </a:spcAft>
              <a:buNone/>
            </a:pPr>
            <a:r>
              <a:rPr lang="ko" sz="1200">
                <a:solidFill>
                  <a:schemeClr val="dk1"/>
                </a:solidFill>
                <a:highlight>
                  <a:schemeClr val="lt1"/>
                </a:highlight>
              </a:rPr>
              <a:t>플레이어가 </a:t>
            </a:r>
            <a:r>
              <a:rPr lang="ko" sz="1200" b="1" u="sng">
                <a:solidFill>
                  <a:schemeClr val="dk1"/>
                </a:solidFill>
                <a:highlight>
                  <a:schemeClr val="lt1"/>
                </a:highlight>
              </a:rPr>
              <a:t>할 수 있는 명령이 제한적</a:t>
            </a:r>
            <a:r>
              <a:rPr lang="ko" sz="1200">
                <a:solidFill>
                  <a:schemeClr val="dk1"/>
                </a:solidFill>
                <a:highlight>
                  <a:schemeClr val="lt1"/>
                </a:highlight>
              </a:rPr>
              <a:t>이다..</a:t>
            </a:r>
            <a:endParaRPr sz="1200">
              <a:solidFill>
                <a:schemeClr val="dk1"/>
              </a:solidFill>
              <a:highlight>
                <a:schemeClr val="lt1"/>
              </a:highlight>
            </a:endParaRPr>
          </a:p>
        </p:txBody>
      </p:sp>
      <p:cxnSp>
        <p:nvCxnSpPr>
          <p:cNvPr id="894" name="Google Shape;894;p58"/>
          <p:cNvCxnSpPr/>
          <p:nvPr/>
        </p:nvCxnSpPr>
        <p:spPr>
          <a:xfrm>
            <a:off x="403525" y="673988"/>
            <a:ext cx="1839900" cy="0"/>
          </a:xfrm>
          <a:prstGeom prst="straightConnector1">
            <a:avLst/>
          </a:prstGeom>
          <a:noFill/>
          <a:ln w="76200" cap="flat" cmpd="sng">
            <a:solidFill>
              <a:srgbClr val="FFD966"/>
            </a:solidFill>
            <a:prstDash val="solid"/>
            <a:round/>
            <a:headEnd type="none" w="med" len="med"/>
            <a:tailEnd type="none" w="med" len="med"/>
          </a:ln>
        </p:spPr>
      </p:cxnSp>
      <p:sp>
        <p:nvSpPr>
          <p:cNvPr id="895" name="Google Shape;895;p58"/>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04. 비교 및 분석</a:t>
            </a:r>
            <a:endParaRPr sz="1800" b="1"/>
          </a:p>
          <a:p>
            <a:pPr marL="457200" lvl="0" indent="-298450" algn="l" rtl="0">
              <a:lnSpc>
                <a:spcPct val="125000"/>
              </a:lnSpc>
              <a:spcBef>
                <a:spcPts val="0"/>
              </a:spcBef>
              <a:spcAft>
                <a:spcPts val="0"/>
              </a:spcAft>
              <a:buClr>
                <a:srgbClr val="000000"/>
              </a:buClr>
              <a:buSzPts val="1100"/>
              <a:buChar char="-"/>
            </a:pPr>
            <a:r>
              <a:rPr lang="ko" sz="1100" b="1"/>
              <a:t>사용자 몰입 경험</a:t>
            </a:r>
            <a:endParaRPr sz="1100" b="1"/>
          </a:p>
        </p:txBody>
      </p:sp>
      <p:sp>
        <p:nvSpPr>
          <p:cNvPr id="896" name="Google Shape;896;p58"/>
          <p:cNvSpPr txBox="1"/>
          <p:nvPr/>
        </p:nvSpPr>
        <p:spPr>
          <a:xfrm>
            <a:off x="905463" y="3873200"/>
            <a:ext cx="90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a:solidFill>
                  <a:schemeClr val="dk1"/>
                </a:solidFill>
              </a:rPr>
              <a:t>전투 시스템</a:t>
            </a:r>
            <a:endParaRPr sz="1050">
              <a:solidFill>
                <a:schemeClr val="dk1"/>
              </a:solidFill>
            </a:endParaRPr>
          </a:p>
          <a:p>
            <a:pPr marL="0" lvl="0" indent="0" algn="ctr" rtl="0">
              <a:spcBef>
                <a:spcPts val="0"/>
              </a:spcBef>
              <a:spcAft>
                <a:spcPts val="0"/>
              </a:spcAft>
              <a:buNone/>
            </a:pPr>
            <a:r>
              <a:rPr lang="ko" sz="1050">
                <a:solidFill>
                  <a:schemeClr val="dk1"/>
                </a:solidFill>
              </a:rPr>
              <a:t>및 </a:t>
            </a:r>
            <a:endParaRPr sz="1050">
              <a:solidFill>
                <a:schemeClr val="dk1"/>
              </a:solidFill>
            </a:endParaRPr>
          </a:p>
          <a:p>
            <a:pPr marL="0" lvl="0" indent="0" algn="ctr" rtl="0">
              <a:spcBef>
                <a:spcPts val="0"/>
              </a:spcBef>
              <a:spcAft>
                <a:spcPts val="0"/>
              </a:spcAft>
              <a:buNone/>
            </a:pPr>
            <a:r>
              <a:rPr lang="ko" sz="1050">
                <a:solidFill>
                  <a:schemeClr val="dk1"/>
                </a:solidFill>
              </a:rPr>
              <a:t>전략 플레이</a:t>
            </a:r>
            <a:endParaRPr sz="1050">
              <a:solidFill>
                <a:schemeClr val="dk1"/>
              </a:solidFill>
            </a:endParaRPr>
          </a:p>
        </p:txBody>
      </p:sp>
      <p:pic>
        <p:nvPicPr>
          <p:cNvPr id="897" name="Google Shape;897;p58" descr="모니터, 검은색, 앉아있는, 파란색이(가) 표시된 사진&#10;&#10;자동 생성된 설명"/>
          <p:cNvPicPr preferRelativeResize="0"/>
          <p:nvPr/>
        </p:nvPicPr>
        <p:blipFill rotWithShape="1">
          <a:blip r:embed="rId3">
            <a:alphaModFix/>
          </a:blip>
          <a:srcRect l="12756" t="7729" r="12246" b="19833"/>
          <a:stretch/>
        </p:blipFill>
        <p:spPr>
          <a:xfrm>
            <a:off x="1805470" y="1935374"/>
            <a:ext cx="2651882" cy="1440000"/>
          </a:xfrm>
          <a:prstGeom prst="rect">
            <a:avLst/>
          </a:prstGeom>
          <a:noFill/>
          <a:ln>
            <a:noFill/>
          </a:ln>
        </p:spPr>
      </p:pic>
      <p:pic>
        <p:nvPicPr>
          <p:cNvPr id="898" name="Google Shape;898;p58" descr="사진, 앉아있는, 많은, 덮여있는이(가) 표시된 사진&#10;&#10;자동 생성된 설명"/>
          <p:cNvPicPr preferRelativeResize="0"/>
          <p:nvPr/>
        </p:nvPicPr>
        <p:blipFill rotWithShape="1">
          <a:blip r:embed="rId4">
            <a:alphaModFix/>
          </a:blip>
          <a:srcRect l="64093" t="18819" r="11411" b="6082"/>
          <a:stretch/>
        </p:blipFill>
        <p:spPr>
          <a:xfrm>
            <a:off x="3878141" y="1647379"/>
            <a:ext cx="1002241" cy="1728000"/>
          </a:xfrm>
          <a:prstGeom prst="rect">
            <a:avLst/>
          </a:prstGeom>
          <a:noFill/>
          <a:ln w="19050" cap="flat" cmpd="sng">
            <a:solidFill>
              <a:srgbClr val="FF0000"/>
            </a:solidFill>
            <a:prstDash val="solid"/>
            <a:round/>
            <a:headEnd type="none" w="sm" len="sm"/>
            <a:tailEnd type="none" w="sm" len="sm"/>
          </a:ln>
        </p:spPr>
      </p:pic>
      <p:pic>
        <p:nvPicPr>
          <p:cNvPr id="899" name="Google Shape;899;p58" descr="잔디, 테이블, 물품, 사진이(가) 표시된 사진&#10;&#10;자동 생성된 설명"/>
          <p:cNvPicPr preferRelativeResize="0"/>
          <p:nvPr/>
        </p:nvPicPr>
        <p:blipFill rotWithShape="1">
          <a:blip r:embed="rId5">
            <a:alphaModFix/>
          </a:blip>
          <a:srcRect l="14988" t="22313" r="39686" b="11789"/>
          <a:stretch/>
        </p:blipFill>
        <p:spPr>
          <a:xfrm>
            <a:off x="5518168" y="1647372"/>
            <a:ext cx="2115170" cy="172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311699" y="1711600"/>
            <a:ext cx="4260301" cy="2070259"/>
          </a:xfrm>
          <a:prstGeom prst="rect">
            <a:avLst/>
          </a:prstGeom>
          <a:noFill/>
          <a:ln>
            <a:noFill/>
          </a:ln>
        </p:spPr>
      </p:pic>
      <p:sp>
        <p:nvSpPr>
          <p:cNvPr id="91" name="Google Shape;91;p17"/>
          <p:cNvSpPr/>
          <p:nvPr/>
        </p:nvSpPr>
        <p:spPr>
          <a:xfrm>
            <a:off x="641850" y="1846725"/>
            <a:ext cx="3600000" cy="180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1587775" y="1985700"/>
            <a:ext cx="612000" cy="61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2199775" y="1821750"/>
            <a:ext cx="504000" cy="504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2199775" y="2406200"/>
            <a:ext cx="432000" cy="43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2552950" y="2189625"/>
            <a:ext cx="432000" cy="43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1830900" y="2661450"/>
            <a:ext cx="540000" cy="54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2984950" y="2430500"/>
            <a:ext cx="2520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Google Shape;98;p17"/>
          <p:cNvCxnSpPr>
            <a:stCxn id="92" idx="0"/>
            <a:endCxn id="99" idx="2"/>
          </p:cNvCxnSpPr>
          <p:nvPr/>
        </p:nvCxnSpPr>
        <p:spPr>
          <a:xfrm rot="-5400000">
            <a:off x="1677925" y="1769250"/>
            <a:ext cx="432300" cy="600"/>
          </a:xfrm>
          <a:prstGeom prst="bentConnector3">
            <a:avLst>
              <a:gd name="adj1" fmla="val 49986"/>
            </a:avLst>
          </a:prstGeom>
          <a:noFill/>
          <a:ln w="19050" cap="flat" cmpd="sng">
            <a:solidFill>
              <a:srgbClr val="FF0000"/>
            </a:solidFill>
            <a:prstDash val="solid"/>
            <a:round/>
            <a:headEnd type="none" w="med" len="med"/>
            <a:tailEnd type="none" w="med" len="med"/>
          </a:ln>
        </p:spPr>
      </p:cxnSp>
      <p:sp>
        <p:nvSpPr>
          <p:cNvPr id="99" name="Google Shape;99;p17"/>
          <p:cNvSpPr/>
          <p:nvPr/>
        </p:nvSpPr>
        <p:spPr>
          <a:xfrm>
            <a:off x="1678075" y="1373525"/>
            <a:ext cx="43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시청</a:t>
            </a:r>
            <a:endParaRPr sz="800" b="1"/>
          </a:p>
        </p:txBody>
      </p:sp>
      <p:cxnSp>
        <p:nvCxnSpPr>
          <p:cNvPr id="100" name="Google Shape;100;p17"/>
          <p:cNvCxnSpPr>
            <a:stCxn id="93" idx="0"/>
            <a:endCxn id="101" idx="2"/>
          </p:cNvCxnSpPr>
          <p:nvPr/>
        </p:nvCxnSpPr>
        <p:spPr>
          <a:xfrm rot="-5400000">
            <a:off x="2317975" y="1687350"/>
            <a:ext cx="268200" cy="600"/>
          </a:xfrm>
          <a:prstGeom prst="bentConnector3">
            <a:avLst>
              <a:gd name="adj1" fmla="val 50005"/>
            </a:avLst>
          </a:prstGeom>
          <a:noFill/>
          <a:ln w="19050" cap="flat" cmpd="sng">
            <a:solidFill>
              <a:srgbClr val="FF0000"/>
            </a:solidFill>
            <a:prstDash val="solid"/>
            <a:round/>
            <a:headEnd type="none" w="med" len="med"/>
            <a:tailEnd type="none" w="med" len="med"/>
          </a:ln>
        </p:spPr>
      </p:cxnSp>
      <p:sp>
        <p:nvSpPr>
          <p:cNvPr id="101" name="Google Shape;101;p17"/>
          <p:cNvSpPr/>
          <p:nvPr/>
        </p:nvSpPr>
        <p:spPr>
          <a:xfrm>
            <a:off x="2235775" y="1373525"/>
            <a:ext cx="43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창고</a:t>
            </a:r>
            <a:endParaRPr sz="800" b="1"/>
          </a:p>
        </p:txBody>
      </p:sp>
      <p:cxnSp>
        <p:nvCxnSpPr>
          <p:cNvPr id="102" name="Google Shape;102;p17"/>
          <p:cNvCxnSpPr>
            <a:endCxn id="103" idx="2"/>
          </p:cNvCxnSpPr>
          <p:nvPr/>
        </p:nvCxnSpPr>
        <p:spPr>
          <a:xfrm rot="-5400000">
            <a:off x="708600" y="1702175"/>
            <a:ext cx="297900" cy="600"/>
          </a:xfrm>
          <a:prstGeom prst="bentConnector3">
            <a:avLst>
              <a:gd name="adj1" fmla="val 50000"/>
            </a:avLst>
          </a:prstGeom>
          <a:noFill/>
          <a:ln w="19050" cap="flat" cmpd="sng">
            <a:solidFill>
              <a:srgbClr val="0000FF"/>
            </a:solidFill>
            <a:prstDash val="solid"/>
            <a:round/>
            <a:headEnd type="none" w="med" len="med"/>
            <a:tailEnd type="none" w="med" len="med"/>
          </a:ln>
        </p:spPr>
      </p:cxnSp>
      <p:sp>
        <p:nvSpPr>
          <p:cNvPr id="103" name="Google Shape;103;p17"/>
          <p:cNvSpPr/>
          <p:nvPr/>
        </p:nvSpPr>
        <p:spPr>
          <a:xfrm>
            <a:off x="641850" y="1373525"/>
            <a:ext cx="432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영지</a:t>
            </a:r>
            <a:endParaRPr sz="800" b="1"/>
          </a:p>
        </p:txBody>
      </p:sp>
      <p:sp>
        <p:nvSpPr>
          <p:cNvPr id="104" name="Google Shape;104;p17"/>
          <p:cNvSpPr/>
          <p:nvPr/>
        </p:nvSpPr>
        <p:spPr>
          <a:xfrm>
            <a:off x="1398900" y="3939925"/>
            <a:ext cx="43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병영</a:t>
            </a:r>
            <a:endParaRPr sz="800" b="1"/>
          </a:p>
        </p:txBody>
      </p:sp>
      <p:cxnSp>
        <p:nvCxnSpPr>
          <p:cNvPr id="105" name="Google Shape;105;p17"/>
          <p:cNvCxnSpPr>
            <a:stCxn id="104" idx="0"/>
            <a:endCxn id="96" idx="2"/>
          </p:cNvCxnSpPr>
          <p:nvPr/>
        </p:nvCxnSpPr>
        <p:spPr>
          <a:xfrm rot="-5400000">
            <a:off x="1488600" y="3327625"/>
            <a:ext cx="738600" cy="486000"/>
          </a:xfrm>
          <a:prstGeom prst="bentConnector3">
            <a:avLst>
              <a:gd name="adj1" fmla="val 11786"/>
            </a:avLst>
          </a:prstGeom>
          <a:noFill/>
          <a:ln w="19050" cap="flat" cmpd="sng">
            <a:solidFill>
              <a:srgbClr val="FF0000"/>
            </a:solidFill>
            <a:prstDash val="solid"/>
            <a:round/>
            <a:headEnd type="none" w="med" len="med"/>
            <a:tailEnd type="none" w="med" len="med"/>
          </a:ln>
        </p:spPr>
      </p:cxnSp>
      <p:sp>
        <p:nvSpPr>
          <p:cNvPr id="106" name="Google Shape;106;p17"/>
          <p:cNvSpPr/>
          <p:nvPr/>
        </p:nvSpPr>
        <p:spPr>
          <a:xfrm>
            <a:off x="1938900" y="3939925"/>
            <a:ext cx="43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병원</a:t>
            </a:r>
            <a:endParaRPr sz="800" b="1"/>
          </a:p>
        </p:txBody>
      </p:sp>
      <p:sp>
        <p:nvSpPr>
          <p:cNvPr id="107" name="Google Shape;107;p17"/>
          <p:cNvSpPr/>
          <p:nvPr/>
        </p:nvSpPr>
        <p:spPr>
          <a:xfrm>
            <a:off x="2444938" y="3939800"/>
            <a:ext cx="648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장인의집</a:t>
            </a:r>
            <a:endParaRPr sz="800" b="1"/>
          </a:p>
        </p:txBody>
      </p:sp>
      <p:cxnSp>
        <p:nvCxnSpPr>
          <p:cNvPr id="108" name="Google Shape;108;p17"/>
          <p:cNvCxnSpPr>
            <a:stCxn id="107" idx="0"/>
            <a:endCxn id="95" idx="2"/>
          </p:cNvCxnSpPr>
          <p:nvPr/>
        </p:nvCxnSpPr>
        <p:spPr>
          <a:xfrm rot="-5400000">
            <a:off x="2110138" y="3280400"/>
            <a:ext cx="1318200" cy="600"/>
          </a:xfrm>
          <a:prstGeom prst="bentConnector3">
            <a:avLst>
              <a:gd name="adj1" fmla="val 49999"/>
            </a:avLst>
          </a:prstGeom>
          <a:noFill/>
          <a:ln w="19050" cap="flat" cmpd="sng">
            <a:solidFill>
              <a:srgbClr val="FF0000"/>
            </a:solidFill>
            <a:prstDash val="solid"/>
            <a:round/>
            <a:headEnd type="none" w="med" len="med"/>
            <a:tailEnd type="none" w="med" len="med"/>
          </a:ln>
        </p:spPr>
      </p:cxnSp>
      <p:sp>
        <p:nvSpPr>
          <p:cNvPr id="109" name="Google Shape;109;p17"/>
          <p:cNvSpPr/>
          <p:nvPr/>
        </p:nvSpPr>
        <p:spPr>
          <a:xfrm>
            <a:off x="3207775" y="3939925"/>
            <a:ext cx="648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공지사항</a:t>
            </a:r>
            <a:endParaRPr sz="800" b="1"/>
          </a:p>
        </p:txBody>
      </p:sp>
      <p:cxnSp>
        <p:nvCxnSpPr>
          <p:cNvPr id="110" name="Google Shape;110;p17"/>
          <p:cNvCxnSpPr>
            <a:stCxn id="109" idx="0"/>
            <a:endCxn id="97" idx="2"/>
          </p:cNvCxnSpPr>
          <p:nvPr/>
        </p:nvCxnSpPr>
        <p:spPr>
          <a:xfrm rot="5400000" flipH="1">
            <a:off x="2692675" y="3100825"/>
            <a:ext cx="1257300" cy="420900"/>
          </a:xfrm>
          <a:prstGeom prst="bentConnector3">
            <a:avLst>
              <a:gd name="adj1" fmla="val 6711"/>
            </a:avLst>
          </a:prstGeom>
          <a:noFill/>
          <a:ln w="19050" cap="flat" cmpd="sng">
            <a:solidFill>
              <a:srgbClr val="FF0000"/>
            </a:solidFill>
            <a:prstDash val="solid"/>
            <a:round/>
            <a:headEnd type="none" w="med" len="med"/>
            <a:tailEnd type="none" w="med" len="med"/>
          </a:ln>
        </p:spPr>
      </p:cxnSp>
      <p:sp>
        <p:nvSpPr>
          <p:cNvPr id="111" name="Google Shape;111;p17"/>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200" b="1">
                <a:solidFill>
                  <a:srgbClr val="000000"/>
                </a:solidFill>
              </a:rPr>
              <a:t>플레이어는 국가를 선택한 뒤 기본 영지를 부여받는다.</a:t>
            </a:r>
            <a:endParaRPr sz="1200" b="1">
              <a:solidFill>
                <a:srgbClr val="000000"/>
              </a:solidFill>
            </a:endParaRPr>
          </a:p>
          <a:p>
            <a:pPr marL="0" lvl="0" indent="0" algn="l" rtl="0">
              <a:lnSpc>
                <a:spcPct val="100000"/>
              </a:lnSpc>
              <a:spcBef>
                <a:spcPts val="1600"/>
              </a:spcBef>
              <a:spcAft>
                <a:spcPts val="1600"/>
              </a:spcAft>
              <a:buNone/>
            </a:pPr>
            <a:r>
              <a:rPr lang="ko" sz="1200">
                <a:solidFill>
                  <a:srgbClr val="000000"/>
                </a:solidFill>
              </a:rPr>
              <a:t>플레이어의 영지에는 기본적으로 시청, 병영, 공지사항, 병원, 창고, 장인의 집이 건설되어 있다.</a:t>
            </a:r>
            <a:endParaRPr sz="1200">
              <a:solidFill>
                <a:srgbClr val="000000"/>
              </a:solidFill>
            </a:endParaRPr>
          </a:p>
        </p:txBody>
      </p:sp>
      <p:cxnSp>
        <p:nvCxnSpPr>
          <p:cNvPr id="112" name="Google Shape;112;p17"/>
          <p:cNvCxnSpPr>
            <a:endCxn id="106" idx="0"/>
          </p:cNvCxnSpPr>
          <p:nvPr/>
        </p:nvCxnSpPr>
        <p:spPr>
          <a:xfrm rot="-5400000" flipH="1">
            <a:off x="1603800" y="3388825"/>
            <a:ext cx="1101600" cy="600"/>
          </a:xfrm>
          <a:prstGeom prst="bentConnector3">
            <a:avLst>
              <a:gd name="adj1" fmla="val 50000"/>
            </a:avLst>
          </a:prstGeom>
          <a:noFill/>
          <a:ln w="19050" cap="flat" cmpd="sng">
            <a:solidFill>
              <a:srgbClr val="FF0000"/>
            </a:solidFill>
            <a:prstDash val="solid"/>
            <a:round/>
            <a:headEnd type="none" w="med" len="med"/>
            <a:tailEnd type="none" w="med" len="med"/>
          </a:ln>
        </p:spPr>
      </p:cxnSp>
      <p:cxnSp>
        <p:nvCxnSpPr>
          <p:cNvPr id="113" name="Google Shape;113;p17"/>
          <p:cNvCxnSpPr/>
          <p:nvPr/>
        </p:nvCxnSpPr>
        <p:spPr>
          <a:xfrm>
            <a:off x="403525" y="673988"/>
            <a:ext cx="1021800" cy="0"/>
          </a:xfrm>
          <a:prstGeom prst="straightConnector1">
            <a:avLst/>
          </a:prstGeom>
          <a:noFill/>
          <a:ln w="76200" cap="flat" cmpd="sng">
            <a:solidFill>
              <a:srgbClr val="FFD966"/>
            </a:solidFill>
            <a:prstDash val="solid"/>
            <a:round/>
            <a:headEnd type="none" w="med" len="med"/>
            <a:tailEnd type="none" w="med" len="med"/>
          </a:ln>
        </p:spPr>
      </p:cxnSp>
      <p:sp>
        <p:nvSpPr>
          <p:cNvPr id="114" name="Google Shape;114;p17"/>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01. 개요</a:t>
            </a:r>
            <a:endParaRPr sz="1800" b="1"/>
          </a:p>
          <a:p>
            <a:pPr marL="457200" lvl="0" indent="-298450" algn="l" rtl="0">
              <a:lnSpc>
                <a:spcPct val="125000"/>
              </a:lnSpc>
              <a:spcBef>
                <a:spcPts val="0"/>
              </a:spcBef>
              <a:spcAft>
                <a:spcPts val="0"/>
              </a:spcAft>
              <a:buClr>
                <a:srgbClr val="000000"/>
              </a:buClr>
              <a:buSzPts val="1100"/>
              <a:buChar char="-"/>
            </a:pPr>
            <a:r>
              <a:rPr lang="ko" sz="1100" b="1"/>
              <a:t>기본 건물</a:t>
            </a:r>
            <a:endParaRPr sz="11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body" idx="1"/>
          </p:nvPr>
        </p:nvSpPr>
        <p:spPr>
          <a:xfrm>
            <a:off x="1094988" y="3724675"/>
            <a:ext cx="1800000" cy="90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ko" sz="1250" b="1">
                <a:solidFill>
                  <a:srgbClr val="000000"/>
                </a:solidFill>
              </a:rPr>
              <a:t>건물(Buildings)</a:t>
            </a:r>
            <a:endParaRPr sz="1250" b="1">
              <a:solidFill>
                <a:srgbClr val="000000"/>
              </a:solidFill>
            </a:endParaRPr>
          </a:p>
        </p:txBody>
      </p:sp>
      <p:pic>
        <p:nvPicPr>
          <p:cNvPr id="120" name="Google Shape;120;p18"/>
          <p:cNvPicPr preferRelativeResize="0"/>
          <p:nvPr/>
        </p:nvPicPr>
        <p:blipFill>
          <a:blip r:embed="rId3">
            <a:alphaModFix/>
          </a:blip>
          <a:stretch>
            <a:fillRect/>
          </a:stretch>
        </p:blipFill>
        <p:spPr>
          <a:xfrm>
            <a:off x="909650" y="1443275"/>
            <a:ext cx="2170691" cy="2088000"/>
          </a:xfrm>
          <a:prstGeom prst="rect">
            <a:avLst/>
          </a:prstGeom>
          <a:noFill/>
          <a:ln>
            <a:noFill/>
          </a:ln>
        </p:spPr>
      </p:pic>
      <p:pic>
        <p:nvPicPr>
          <p:cNvPr id="121" name="Google Shape;121;p18"/>
          <p:cNvPicPr preferRelativeResize="0"/>
          <p:nvPr/>
        </p:nvPicPr>
        <p:blipFill>
          <a:blip r:embed="rId4">
            <a:alphaModFix/>
          </a:blip>
          <a:stretch>
            <a:fillRect/>
          </a:stretch>
        </p:blipFill>
        <p:spPr>
          <a:xfrm>
            <a:off x="3378266" y="1793034"/>
            <a:ext cx="2279225" cy="1738232"/>
          </a:xfrm>
          <a:prstGeom prst="rect">
            <a:avLst/>
          </a:prstGeom>
          <a:noFill/>
          <a:ln>
            <a:noFill/>
          </a:ln>
        </p:spPr>
      </p:pic>
      <p:pic>
        <p:nvPicPr>
          <p:cNvPr id="122" name="Google Shape;122;p18"/>
          <p:cNvPicPr preferRelativeResize="0"/>
          <p:nvPr/>
        </p:nvPicPr>
        <p:blipFill>
          <a:blip r:embed="rId5">
            <a:alphaModFix/>
          </a:blip>
          <a:stretch>
            <a:fillRect/>
          </a:stretch>
        </p:blipFill>
        <p:spPr>
          <a:xfrm>
            <a:off x="5955417" y="1793019"/>
            <a:ext cx="2278937" cy="1738232"/>
          </a:xfrm>
          <a:prstGeom prst="rect">
            <a:avLst/>
          </a:prstGeom>
          <a:noFill/>
          <a:ln>
            <a:noFill/>
          </a:ln>
        </p:spPr>
      </p:pic>
      <p:sp>
        <p:nvSpPr>
          <p:cNvPr id="123" name="Google Shape;123;p18"/>
          <p:cNvSpPr txBox="1">
            <a:spLocks noGrp="1"/>
          </p:cNvSpPr>
          <p:nvPr>
            <p:ph type="body" idx="1"/>
          </p:nvPr>
        </p:nvSpPr>
        <p:spPr>
          <a:xfrm>
            <a:off x="3672000" y="3724675"/>
            <a:ext cx="1800000" cy="90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ko" sz="1250" b="1">
                <a:solidFill>
                  <a:srgbClr val="000000"/>
                </a:solidFill>
              </a:rPr>
              <a:t>아카데미(Academy)</a:t>
            </a:r>
            <a:endParaRPr sz="1250" b="1">
              <a:solidFill>
                <a:srgbClr val="000000"/>
              </a:solidFill>
            </a:endParaRPr>
          </a:p>
        </p:txBody>
      </p:sp>
      <p:sp>
        <p:nvSpPr>
          <p:cNvPr id="124" name="Google Shape;124;p18"/>
          <p:cNvSpPr txBox="1">
            <a:spLocks noGrp="1"/>
          </p:cNvSpPr>
          <p:nvPr>
            <p:ph type="body" idx="1"/>
          </p:nvPr>
        </p:nvSpPr>
        <p:spPr>
          <a:xfrm>
            <a:off x="6014888" y="3724675"/>
            <a:ext cx="2160000" cy="108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ko" sz="1250" b="1">
                <a:solidFill>
                  <a:srgbClr val="000000"/>
                </a:solidFill>
              </a:rPr>
              <a:t>연맹 센터(Alliance Center)</a:t>
            </a:r>
            <a:endParaRPr sz="1250" b="1">
              <a:solidFill>
                <a:srgbClr val="000000"/>
              </a:solidFill>
            </a:endParaRPr>
          </a:p>
        </p:txBody>
      </p:sp>
      <p:cxnSp>
        <p:nvCxnSpPr>
          <p:cNvPr id="125" name="Google Shape;125;p18"/>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26" name="Google Shape;126;p18"/>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2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a:off x="464100" y="2245600"/>
            <a:ext cx="4139975" cy="1738600"/>
          </a:xfrm>
          <a:prstGeom prst="rect">
            <a:avLst/>
          </a:prstGeom>
          <a:noFill/>
          <a:ln>
            <a:noFill/>
          </a:ln>
        </p:spPr>
      </p:pic>
      <p:cxnSp>
        <p:nvCxnSpPr>
          <p:cNvPr id="132" name="Google Shape;132;p19"/>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33" name="Google Shape;133;p19"/>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기본 정보</a:t>
            </a:r>
            <a:endParaRPr sz="1100" b="1"/>
          </a:p>
        </p:txBody>
      </p:sp>
      <p:pic>
        <p:nvPicPr>
          <p:cNvPr id="134" name="Google Shape;134;p19"/>
          <p:cNvPicPr preferRelativeResize="0"/>
          <p:nvPr/>
        </p:nvPicPr>
        <p:blipFill>
          <a:blip r:embed="rId4">
            <a:alphaModFix/>
          </a:blip>
          <a:stretch>
            <a:fillRect/>
          </a:stretch>
        </p:blipFill>
        <p:spPr>
          <a:xfrm>
            <a:off x="2066950" y="1269013"/>
            <a:ext cx="937500" cy="900000"/>
          </a:xfrm>
          <a:prstGeom prst="rect">
            <a:avLst/>
          </a:prstGeom>
          <a:noFill/>
          <a:ln>
            <a:noFill/>
          </a:ln>
        </p:spPr>
      </p:pic>
      <p:sp>
        <p:nvSpPr>
          <p:cNvPr id="135" name="Google Shape;135;p19"/>
          <p:cNvSpPr txBox="1">
            <a:spLocks noGrp="1"/>
          </p:cNvSpPr>
          <p:nvPr>
            <p:ph type="body" idx="1"/>
          </p:nvPr>
        </p:nvSpPr>
        <p:spPr>
          <a:xfrm>
            <a:off x="4832400" y="1874600"/>
            <a:ext cx="4032000" cy="180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200" b="1">
                <a:solidFill>
                  <a:schemeClr val="dk1"/>
                </a:solidFill>
                <a:highlight>
                  <a:schemeClr val="lt1"/>
                </a:highlight>
              </a:rPr>
              <a:t>건물을 건설해 도시를 발전시키고, 자원을 수급하며, 병사들을 양성할 수 있다.</a:t>
            </a:r>
            <a:endParaRPr sz="1200">
              <a:solidFill>
                <a:schemeClr val="dk1"/>
              </a:solidFill>
              <a:highlight>
                <a:schemeClr val="lt1"/>
              </a:highlight>
            </a:endParaRPr>
          </a:p>
          <a:p>
            <a:pPr marL="0" lvl="0" indent="0" algn="l" rtl="0">
              <a:lnSpc>
                <a:spcPct val="115000"/>
              </a:lnSpc>
              <a:spcBef>
                <a:spcPts val="1600"/>
              </a:spcBef>
              <a:spcAft>
                <a:spcPts val="0"/>
              </a:spcAft>
              <a:buNone/>
            </a:pPr>
            <a:r>
              <a:rPr lang="ko" sz="1200">
                <a:solidFill>
                  <a:schemeClr val="dk1"/>
                </a:solidFill>
                <a:highlight>
                  <a:schemeClr val="lt1"/>
                </a:highlight>
              </a:rPr>
              <a:t>기술을 연구하고 지휘관을 모집하는 등 게임의 중심적인 기능들은 대부분 건물을 통해 이루어진다.</a:t>
            </a:r>
            <a:endParaRPr sz="1200">
              <a:solidFill>
                <a:schemeClr val="dk1"/>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endParaRPr sz="1200">
              <a:solidFill>
                <a:schemeClr val="dk1"/>
              </a:solidFill>
              <a:highlight>
                <a:schemeClr val="lt1"/>
              </a:highlight>
            </a:endParaRPr>
          </a:p>
          <a:p>
            <a:pPr marL="0" lvl="0" indent="0" algn="l" rtl="0">
              <a:lnSpc>
                <a:spcPct val="115000"/>
              </a:lnSpc>
              <a:spcBef>
                <a:spcPts val="1600"/>
              </a:spcBef>
              <a:spcAft>
                <a:spcPts val="0"/>
              </a:spcAft>
              <a:buClr>
                <a:schemeClr val="dk1"/>
              </a:buClr>
              <a:buSzPts val="1100"/>
              <a:buFont typeface="Arial"/>
              <a:buNone/>
            </a:pPr>
            <a:r>
              <a:rPr lang="ko" sz="1200" b="1">
                <a:solidFill>
                  <a:schemeClr val="dk1"/>
                </a:solidFill>
                <a:highlight>
                  <a:schemeClr val="lt1"/>
                </a:highlight>
              </a:rPr>
              <a:t>건물은 크게 기본, 경제, 군사, 장식 4가지로 구분된다.</a:t>
            </a:r>
            <a:endParaRPr sz="1200" b="1">
              <a:solidFill>
                <a:schemeClr val="dk1"/>
              </a:solidFill>
              <a:highlight>
                <a:schemeClr val="lt1"/>
              </a:highlight>
            </a:endParaRPr>
          </a:p>
          <a:p>
            <a:pPr marL="0" lvl="0" indent="0" algn="l" rtl="0">
              <a:lnSpc>
                <a:spcPct val="115000"/>
              </a:lnSpc>
              <a:spcBef>
                <a:spcPts val="1600"/>
              </a:spcBef>
              <a:spcAft>
                <a:spcPts val="1600"/>
              </a:spcAft>
              <a:buNone/>
            </a:pPr>
            <a:endParaRPr sz="1200" b="1">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0"/>
          <p:cNvPicPr preferRelativeResize="0"/>
          <p:nvPr/>
        </p:nvPicPr>
        <p:blipFill>
          <a:blip r:embed="rId3">
            <a:alphaModFix/>
          </a:blip>
          <a:stretch>
            <a:fillRect/>
          </a:stretch>
        </p:blipFill>
        <p:spPr>
          <a:xfrm>
            <a:off x="545250" y="1676943"/>
            <a:ext cx="4032000" cy="2267982"/>
          </a:xfrm>
          <a:prstGeom prst="rect">
            <a:avLst/>
          </a:prstGeom>
          <a:noFill/>
          <a:ln>
            <a:noFill/>
          </a:ln>
        </p:spPr>
      </p:pic>
      <p:sp>
        <p:nvSpPr>
          <p:cNvPr id="141" name="Google Shape;141;p20"/>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1200" b="1">
                <a:solidFill>
                  <a:schemeClr val="dk1"/>
                </a:solidFill>
              </a:rPr>
              <a:t>건축 버튼을 클릭하여 원하는 종류의 건물을 선택해 영지에 건축할 수 있다.</a:t>
            </a:r>
            <a:endParaRPr sz="1200" b="1">
              <a:solidFill>
                <a:schemeClr val="dk1"/>
              </a:solidFill>
            </a:endParaRPr>
          </a:p>
          <a:p>
            <a:pPr marL="0" lvl="0" indent="0" algn="l" rtl="0">
              <a:lnSpc>
                <a:spcPct val="100000"/>
              </a:lnSpc>
              <a:spcBef>
                <a:spcPts val="1600"/>
              </a:spcBef>
              <a:spcAft>
                <a:spcPts val="1600"/>
              </a:spcAft>
              <a:buNone/>
            </a:pPr>
            <a:r>
              <a:rPr lang="ko" sz="1200">
                <a:solidFill>
                  <a:schemeClr val="dk1"/>
                </a:solidFill>
              </a:rPr>
              <a:t>건물을 짓기 위해서는 </a:t>
            </a:r>
            <a:r>
              <a:rPr lang="ko" sz="1200" b="1">
                <a:solidFill>
                  <a:schemeClr val="dk1"/>
                </a:solidFill>
              </a:rPr>
              <a:t>건물 크기에 맞는 영지와 자원, 시간이 필요</a:t>
            </a:r>
            <a:r>
              <a:rPr lang="ko" sz="1200">
                <a:solidFill>
                  <a:schemeClr val="dk1"/>
                </a:solidFill>
              </a:rPr>
              <a:t>하다.</a:t>
            </a:r>
            <a:endParaRPr sz="1200">
              <a:solidFill>
                <a:srgbClr val="000000"/>
              </a:solidFill>
            </a:endParaRPr>
          </a:p>
        </p:txBody>
      </p:sp>
      <p:pic>
        <p:nvPicPr>
          <p:cNvPr id="142" name="Google Shape;142;p20"/>
          <p:cNvPicPr preferRelativeResize="0"/>
          <p:nvPr/>
        </p:nvPicPr>
        <p:blipFill rotWithShape="1">
          <a:blip r:embed="rId4">
            <a:alphaModFix/>
          </a:blip>
          <a:srcRect t="66151" r="91989" b="17159"/>
          <a:stretch/>
        </p:blipFill>
        <p:spPr>
          <a:xfrm>
            <a:off x="316950" y="1548525"/>
            <a:ext cx="540000" cy="540000"/>
          </a:xfrm>
          <a:prstGeom prst="rect">
            <a:avLst/>
          </a:prstGeom>
          <a:noFill/>
          <a:ln>
            <a:noFill/>
          </a:ln>
        </p:spPr>
      </p:pic>
      <p:sp>
        <p:nvSpPr>
          <p:cNvPr id="143" name="Google Shape;143;p20"/>
          <p:cNvSpPr/>
          <p:nvPr/>
        </p:nvSpPr>
        <p:spPr>
          <a:xfrm>
            <a:off x="316950" y="1553525"/>
            <a:ext cx="540000" cy="54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20"/>
          <p:cNvCxnSpPr>
            <a:stCxn id="143" idx="0"/>
            <a:endCxn id="145" idx="1"/>
          </p:cNvCxnSpPr>
          <p:nvPr/>
        </p:nvCxnSpPr>
        <p:spPr>
          <a:xfrm rot="-5400000">
            <a:off x="733800" y="1316675"/>
            <a:ext cx="90000" cy="383700"/>
          </a:xfrm>
          <a:prstGeom prst="bentConnector2">
            <a:avLst/>
          </a:prstGeom>
          <a:noFill/>
          <a:ln w="19050" cap="flat" cmpd="sng">
            <a:solidFill>
              <a:srgbClr val="0000FF"/>
            </a:solidFill>
            <a:prstDash val="solid"/>
            <a:round/>
            <a:headEnd type="none" w="med" len="med"/>
            <a:tailEnd type="none" w="med" len="med"/>
          </a:ln>
        </p:spPr>
      </p:cxnSp>
      <p:sp>
        <p:nvSpPr>
          <p:cNvPr id="145" name="Google Shape;145;p20"/>
          <p:cNvSpPr/>
          <p:nvPr/>
        </p:nvSpPr>
        <p:spPr>
          <a:xfrm>
            <a:off x="970500" y="1373525"/>
            <a:ext cx="648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건축 버튼</a:t>
            </a:r>
            <a:endParaRPr sz="800" b="1"/>
          </a:p>
        </p:txBody>
      </p:sp>
      <p:sp>
        <p:nvSpPr>
          <p:cNvPr id="146" name="Google Shape;146;p20"/>
          <p:cNvSpPr/>
          <p:nvPr/>
        </p:nvSpPr>
        <p:spPr>
          <a:xfrm>
            <a:off x="946575" y="2765013"/>
            <a:ext cx="1800000" cy="1134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31695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건설 가능한 건물</a:t>
            </a:r>
            <a:endParaRPr sz="800" b="1"/>
          </a:p>
        </p:txBody>
      </p:sp>
      <p:cxnSp>
        <p:nvCxnSpPr>
          <p:cNvPr id="148" name="Google Shape;148;p20"/>
          <p:cNvCxnSpPr>
            <a:stCxn id="146" idx="1"/>
            <a:endCxn id="147" idx="0"/>
          </p:cNvCxnSpPr>
          <p:nvPr/>
        </p:nvCxnSpPr>
        <p:spPr>
          <a:xfrm flipH="1">
            <a:off x="856875" y="3332013"/>
            <a:ext cx="89700" cy="736200"/>
          </a:xfrm>
          <a:prstGeom prst="bentConnector2">
            <a:avLst/>
          </a:prstGeom>
          <a:noFill/>
          <a:ln w="19050" cap="flat" cmpd="sng">
            <a:solidFill>
              <a:srgbClr val="FF0000"/>
            </a:solidFill>
            <a:prstDash val="solid"/>
            <a:round/>
            <a:headEnd type="none" w="med" len="med"/>
            <a:tailEnd type="none" w="med" len="med"/>
          </a:ln>
        </p:spPr>
      </p:cxnSp>
      <p:sp>
        <p:nvSpPr>
          <p:cNvPr id="149" name="Google Shape;149;p20"/>
          <p:cNvSpPr/>
          <p:nvPr/>
        </p:nvSpPr>
        <p:spPr>
          <a:xfrm>
            <a:off x="175730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건설에 필요한 자원</a:t>
            </a:r>
            <a:endParaRPr sz="800" b="1"/>
          </a:p>
        </p:txBody>
      </p:sp>
      <p:sp>
        <p:nvSpPr>
          <p:cNvPr id="150" name="Google Shape;150;p20"/>
          <p:cNvSpPr/>
          <p:nvPr/>
        </p:nvSpPr>
        <p:spPr>
          <a:xfrm>
            <a:off x="1234575" y="3511325"/>
            <a:ext cx="25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2171300" y="3511325"/>
            <a:ext cx="252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20"/>
          <p:cNvCxnSpPr>
            <a:stCxn id="150" idx="2"/>
            <a:endCxn id="151" idx="2"/>
          </p:cNvCxnSpPr>
          <p:nvPr/>
        </p:nvCxnSpPr>
        <p:spPr>
          <a:xfrm rot="-5400000" flipH="1">
            <a:off x="1828575" y="3223325"/>
            <a:ext cx="600" cy="936600"/>
          </a:xfrm>
          <a:prstGeom prst="bentConnector3">
            <a:avLst>
              <a:gd name="adj1" fmla="val 53175000"/>
            </a:avLst>
          </a:prstGeom>
          <a:noFill/>
          <a:ln w="19050" cap="flat" cmpd="sng">
            <a:solidFill>
              <a:srgbClr val="FF0000"/>
            </a:solidFill>
            <a:prstDash val="solid"/>
            <a:round/>
            <a:headEnd type="none" w="med" len="med"/>
            <a:tailEnd type="none" w="med" len="med"/>
          </a:ln>
        </p:spPr>
      </p:cxnSp>
      <p:cxnSp>
        <p:nvCxnSpPr>
          <p:cNvPr id="153" name="Google Shape;153;p20"/>
          <p:cNvCxnSpPr>
            <a:stCxn id="149" idx="0"/>
            <a:endCxn id="151" idx="2"/>
          </p:cNvCxnSpPr>
          <p:nvPr/>
        </p:nvCxnSpPr>
        <p:spPr>
          <a:xfrm rot="10800000">
            <a:off x="2297300" y="3691250"/>
            <a:ext cx="0" cy="377100"/>
          </a:xfrm>
          <a:prstGeom prst="straightConnector1">
            <a:avLst/>
          </a:prstGeom>
          <a:noFill/>
          <a:ln w="19050" cap="flat" cmpd="sng">
            <a:solidFill>
              <a:srgbClr val="FF0000"/>
            </a:solidFill>
            <a:prstDash val="solid"/>
            <a:round/>
            <a:headEnd type="none" w="med" len="med"/>
            <a:tailEnd type="none" w="med" len="med"/>
          </a:ln>
        </p:spPr>
      </p:cxnSp>
      <p:cxnSp>
        <p:nvCxnSpPr>
          <p:cNvPr id="154" name="Google Shape;154;p20"/>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55" name="Google Shape;155;p20"/>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건축</a:t>
            </a:r>
            <a:endParaRPr sz="11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3">
            <a:alphaModFix/>
          </a:blip>
          <a:stretch>
            <a:fillRect/>
          </a:stretch>
        </p:blipFill>
        <p:spPr>
          <a:xfrm>
            <a:off x="545250" y="1676949"/>
            <a:ext cx="4018474" cy="1952738"/>
          </a:xfrm>
          <a:prstGeom prst="rect">
            <a:avLst/>
          </a:prstGeom>
          <a:noFill/>
          <a:ln>
            <a:noFill/>
          </a:ln>
        </p:spPr>
      </p:pic>
      <p:pic>
        <p:nvPicPr>
          <p:cNvPr id="161" name="Google Shape;161;p21"/>
          <p:cNvPicPr preferRelativeResize="0"/>
          <p:nvPr/>
        </p:nvPicPr>
        <p:blipFill rotWithShape="1">
          <a:blip r:embed="rId4">
            <a:alphaModFix/>
          </a:blip>
          <a:srcRect l="83928" t="20635" b="65296"/>
          <a:stretch/>
        </p:blipFill>
        <p:spPr>
          <a:xfrm>
            <a:off x="316950" y="1553525"/>
            <a:ext cx="1096755" cy="540000"/>
          </a:xfrm>
          <a:prstGeom prst="rect">
            <a:avLst/>
          </a:prstGeom>
          <a:noFill/>
          <a:ln>
            <a:noFill/>
          </a:ln>
        </p:spPr>
      </p:pic>
      <p:sp>
        <p:nvSpPr>
          <p:cNvPr id="162" name="Google Shape;162;p21"/>
          <p:cNvSpPr/>
          <p:nvPr/>
        </p:nvSpPr>
        <p:spPr>
          <a:xfrm>
            <a:off x="316950" y="1553525"/>
            <a:ext cx="1096800" cy="54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a:spLocks noGrp="1"/>
          </p:cNvSpPr>
          <p:nvPr>
            <p:ph type="body" idx="1"/>
          </p:nvPr>
        </p:nvSpPr>
        <p:spPr>
          <a:xfrm>
            <a:off x="4680000" y="1722200"/>
            <a:ext cx="4032000" cy="18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1"/>
                </a:solidFill>
                <a:highlight>
                  <a:schemeClr val="lt1"/>
                </a:highlight>
              </a:rPr>
              <a:t>건물배치를 할 수 있는 </a:t>
            </a:r>
            <a:r>
              <a:rPr lang="ko" sz="1200" b="1">
                <a:solidFill>
                  <a:schemeClr val="dk1"/>
                </a:solidFill>
                <a:highlight>
                  <a:schemeClr val="lt1"/>
                </a:highlight>
              </a:rPr>
              <a:t>도시 편집기가</a:t>
            </a:r>
            <a:r>
              <a:rPr lang="ko" sz="1200">
                <a:solidFill>
                  <a:schemeClr val="dk1"/>
                </a:solidFill>
                <a:highlight>
                  <a:schemeClr val="lt1"/>
                </a:highlight>
              </a:rPr>
              <a:t> 존재한다.</a:t>
            </a:r>
            <a:endParaRPr sz="1200">
              <a:solidFill>
                <a:schemeClr val="dk1"/>
              </a:solidFill>
              <a:highlight>
                <a:schemeClr val="lt1"/>
              </a:highlight>
            </a:endParaRPr>
          </a:p>
          <a:p>
            <a:pPr marL="0" lvl="0" indent="0" algn="l" rtl="0">
              <a:spcBef>
                <a:spcPts val="1600"/>
              </a:spcBef>
              <a:spcAft>
                <a:spcPts val="0"/>
              </a:spcAft>
              <a:buNone/>
            </a:pPr>
            <a:r>
              <a:rPr lang="ko" sz="1200">
                <a:solidFill>
                  <a:schemeClr val="dk1"/>
                </a:solidFill>
                <a:highlight>
                  <a:schemeClr val="lt1"/>
                </a:highlight>
              </a:rPr>
              <a:t>보유하고 있는 건물과 데코레이션을 자유롭게 배치해서 스크린샷을 찍거나 공유할 수 있는 </a:t>
            </a:r>
            <a:r>
              <a:rPr lang="ko" sz="1200" b="1">
                <a:solidFill>
                  <a:schemeClr val="dk1"/>
                </a:solidFill>
                <a:highlight>
                  <a:schemeClr val="lt1"/>
                </a:highlight>
              </a:rPr>
              <a:t>커스터마이징기능</a:t>
            </a:r>
            <a:r>
              <a:rPr lang="ko" sz="1200">
                <a:solidFill>
                  <a:schemeClr val="dk1"/>
                </a:solidFill>
                <a:highlight>
                  <a:schemeClr val="lt1"/>
                </a:highlight>
              </a:rPr>
              <a:t>이 포함되어 있다.</a:t>
            </a:r>
            <a:endParaRPr sz="1200">
              <a:solidFill>
                <a:schemeClr val="dk1"/>
              </a:solidFill>
              <a:highlight>
                <a:schemeClr val="lt1"/>
              </a:highlight>
            </a:endParaRPr>
          </a:p>
          <a:p>
            <a:pPr marL="0" lvl="0" indent="0" algn="l" rtl="0">
              <a:spcBef>
                <a:spcPts val="1600"/>
              </a:spcBef>
              <a:spcAft>
                <a:spcPts val="0"/>
              </a:spcAft>
              <a:buNone/>
            </a:pPr>
            <a:r>
              <a:rPr lang="ko" sz="1200" b="1">
                <a:solidFill>
                  <a:schemeClr val="dk1"/>
                </a:solidFill>
                <a:highlight>
                  <a:schemeClr val="lt1"/>
                </a:highlight>
              </a:rPr>
              <a:t>*기획 의도 : 유저스토리가 발생할 수 있게 제공하여 자연스럽게 SNS를 활용해 게임의 마케팅요소로 활용</a:t>
            </a:r>
            <a:endParaRPr sz="1200" b="1">
              <a:solidFill>
                <a:schemeClr val="dk1"/>
              </a:solidFill>
              <a:highlight>
                <a:schemeClr val="lt1"/>
              </a:highlight>
            </a:endParaRPr>
          </a:p>
          <a:p>
            <a:pPr marL="0" lvl="0" indent="0" algn="l" rtl="0">
              <a:spcBef>
                <a:spcPts val="1600"/>
              </a:spcBef>
              <a:spcAft>
                <a:spcPts val="0"/>
              </a:spcAft>
              <a:buNone/>
            </a:pPr>
            <a:endParaRPr sz="1200" b="1">
              <a:solidFill>
                <a:schemeClr val="dk1"/>
              </a:solidFill>
              <a:highlight>
                <a:schemeClr val="lt1"/>
              </a:highlight>
            </a:endParaRPr>
          </a:p>
          <a:p>
            <a:pPr marL="0" lvl="0" indent="0" algn="l" rtl="0">
              <a:lnSpc>
                <a:spcPct val="100000"/>
              </a:lnSpc>
              <a:spcBef>
                <a:spcPts val="1600"/>
              </a:spcBef>
              <a:spcAft>
                <a:spcPts val="1600"/>
              </a:spcAft>
              <a:buNone/>
            </a:pPr>
            <a:endParaRPr sz="1200" b="1">
              <a:solidFill>
                <a:schemeClr val="dk1"/>
              </a:solidFill>
            </a:endParaRPr>
          </a:p>
        </p:txBody>
      </p:sp>
      <p:cxnSp>
        <p:nvCxnSpPr>
          <p:cNvPr id="164" name="Google Shape;164;p21"/>
          <p:cNvCxnSpPr>
            <a:stCxn id="162" idx="0"/>
            <a:endCxn id="165" idx="1"/>
          </p:cNvCxnSpPr>
          <p:nvPr/>
        </p:nvCxnSpPr>
        <p:spPr>
          <a:xfrm rot="-5400000">
            <a:off x="1212300" y="1116575"/>
            <a:ext cx="90000" cy="783900"/>
          </a:xfrm>
          <a:prstGeom prst="bentConnector2">
            <a:avLst/>
          </a:prstGeom>
          <a:noFill/>
          <a:ln w="19050" cap="flat" cmpd="sng">
            <a:solidFill>
              <a:srgbClr val="0000FF"/>
            </a:solidFill>
            <a:prstDash val="solid"/>
            <a:round/>
            <a:headEnd type="none" w="med" len="med"/>
            <a:tailEnd type="none" w="med" len="med"/>
          </a:ln>
        </p:spPr>
      </p:cxnSp>
      <p:sp>
        <p:nvSpPr>
          <p:cNvPr id="165" name="Google Shape;165;p21"/>
          <p:cNvSpPr/>
          <p:nvPr/>
        </p:nvSpPr>
        <p:spPr>
          <a:xfrm>
            <a:off x="1649300" y="1373525"/>
            <a:ext cx="1008000" cy="1800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도시 편집기 버튼</a:t>
            </a:r>
            <a:endParaRPr sz="800" b="1"/>
          </a:p>
        </p:txBody>
      </p:sp>
      <p:sp>
        <p:nvSpPr>
          <p:cNvPr id="166" name="Google Shape;166;p21"/>
          <p:cNvSpPr/>
          <p:nvPr/>
        </p:nvSpPr>
        <p:spPr>
          <a:xfrm>
            <a:off x="3779825" y="2110650"/>
            <a:ext cx="783900" cy="113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3631775"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SNS를 활용한 공유</a:t>
            </a:r>
            <a:endParaRPr sz="800" b="1"/>
          </a:p>
        </p:txBody>
      </p:sp>
      <p:cxnSp>
        <p:nvCxnSpPr>
          <p:cNvPr id="168" name="Google Shape;168;p21"/>
          <p:cNvCxnSpPr>
            <a:stCxn id="166" idx="2"/>
            <a:endCxn id="167" idx="0"/>
          </p:cNvCxnSpPr>
          <p:nvPr/>
        </p:nvCxnSpPr>
        <p:spPr>
          <a:xfrm rot="-5400000" flipH="1">
            <a:off x="3761525" y="3657600"/>
            <a:ext cx="821100" cy="600"/>
          </a:xfrm>
          <a:prstGeom prst="bentConnector3">
            <a:avLst>
              <a:gd name="adj1" fmla="val 49994"/>
            </a:avLst>
          </a:prstGeom>
          <a:noFill/>
          <a:ln w="19050" cap="flat" cmpd="sng">
            <a:solidFill>
              <a:srgbClr val="FF0000"/>
            </a:solidFill>
            <a:prstDash val="solid"/>
            <a:round/>
            <a:headEnd type="none" w="med" len="med"/>
            <a:tailEnd type="none" w="med" len="med"/>
          </a:ln>
        </p:spPr>
      </p:cxnSp>
      <p:sp>
        <p:nvSpPr>
          <p:cNvPr id="169" name="Google Shape;169;p21"/>
          <p:cNvSpPr/>
          <p:nvPr/>
        </p:nvSpPr>
        <p:spPr>
          <a:xfrm>
            <a:off x="550100" y="4068350"/>
            <a:ext cx="1080000" cy="18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800" b="1"/>
              <a:t>건물 커스터마이징</a:t>
            </a:r>
            <a:endParaRPr sz="800" b="1"/>
          </a:p>
        </p:txBody>
      </p:sp>
      <p:sp>
        <p:nvSpPr>
          <p:cNvPr id="170" name="Google Shape;170;p21"/>
          <p:cNvSpPr/>
          <p:nvPr/>
        </p:nvSpPr>
        <p:spPr>
          <a:xfrm>
            <a:off x="549975" y="3252600"/>
            <a:ext cx="4018500" cy="377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 name="Google Shape;171;p21"/>
          <p:cNvCxnSpPr>
            <a:stCxn id="170" idx="1"/>
            <a:endCxn id="169" idx="1"/>
          </p:cNvCxnSpPr>
          <p:nvPr/>
        </p:nvCxnSpPr>
        <p:spPr>
          <a:xfrm>
            <a:off x="549975" y="3441150"/>
            <a:ext cx="600" cy="717300"/>
          </a:xfrm>
          <a:prstGeom prst="bentConnector3">
            <a:avLst>
              <a:gd name="adj1" fmla="val -39687500"/>
            </a:avLst>
          </a:prstGeom>
          <a:noFill/>
          <a:ln w="19050" cap="flat" cmpd="sng">
            <a:solidFill>
              <a:srgbClr val="FF0000"/>
            </a:solidFill>
            <a:prstDash val="solid"/>
            <a:round/>
            <a:headEnd type="none" w="med" len="med"/>
            <a:tailEnd type="none" w="med" len="med"/>
          </a:ln>
        </p:spPr>
      </p:cxnSp>
      <p:cxnSp>
        <p:nvCxnSpPr>
          <p:cNvPr id="172" name="Google Shape;172;p21"/>
          <p:cNvCxnSpPr/>
          <p:nvPr/>
        </p:nvCxnSpPr>
        <p:spPr>
          <a:xfrm>
            <a:off x="403525" y="673988"/>
            <a:ext cx="1538100" cy="0"/>
          </a:xfrm>
          <a:prstGeom prst="straightConnector1">
            <a:avLst/>
          </a:prstGeom>
          <a:noFill/>
          <a:ln w="76200" cap="flat" cmpd="sng">
            <a:solidFill>
              <a:srgbClr val="FFD966"/>
            </a:solidFill>
            <a:prstDash val="solid"/>
            <a:round/>
            <a:headEnd type="none" w="med" len="med"/>
            <a:tailEnd type="none" w="med" len="med"/>
          </a:ln>
        </p:spPr>
      </p:cxnSp>
      <p:sp>
        <p:nvSpPr>
          <p:cNvPr id="173" name="Google Shape;173;p21"/>
          <p:cNvSpPr txBox="1"/>
          <p:nvPr/>
        </p:nvSpPr>
        <p:spPr>
          <a:xfrm>
            <a:off x="387900" y="364213"/>
            <a:ext cx="4184100" cy="57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ko" sz="1800" b="1"/>
              <a:t>02. 주요 요소</a:t>
            </a:r>
            <a:endParaRPr sz="1800" b="1"/>
          </a:p>
          <a:p>
            <a:pPr marL="457200" lvl="0" indent="-298450" algn="l" rtl="0">
              <a:lnSpc>
                <a:spcPct val="125000"/>
              </a:lnSpc>
              <a:spcBef>
                <a:spcPts val="0"/>
              </a:spcBef>
              <a:spcAft>
                <a:spcPts val="0"/>
              </a:spcAft>
              <a:buClr>
                <a:srgbClr val="000000"/>
              </a:buClr>
              <a:buSzPts val="1100"/>
              <a:buChar char="-"/>
            </a:pPr>
            <a:r>
              <a:rPr lang="ko" sz="1100" b="1"/>
              <a:t>건물 시스템</a:t>
            </a:r>
            <a:endParaRPr sz="1100" b="1"/>
          </a:p>
          <a:p>
            <a:pPr marL="457200" lvl="0" indent="0" algn="l" rtl="0">
              <a:lnSpc>
                <a:spcPct val="125000"/>
              </a:lnSpc>
              <a:spcBef>
                <a:spcPts val="0"/>
              </a:spcBef>
              <a:spcAft>
                <a:spcPts val="0"/>
              </a:spcAft>
              <a:buNone/>
            </a:pPr>
            <a:r>
              <a:rPr lang="ko" sz="1100" b="1"/>
              <a:t>건축</a:t>
            </a:r>
            <a:endParaRPr sz="1100"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2680</Words>
  <Application>Microsoft Office PowerPoint</Application>
  <PresentationFormat>화면 슬라이드 쇼(16:9)</PresentationFormat>
  <Paragraphs>476</Paragraphs>
  <Slides>45</Slides>
  <Notes>45</Notes>
  <HiddenSlides>0</HiddenSlides>
  <MMClips>0</MMClips>
  <ScaleCrop>false</ScaleCrop>
  <HeadingPairs>
    <vt:vector size="6" baseType="variant">
      <vt:variant>
        <vt:lpstr>사용한 글꼴</vt:lpstr>
      </vt:variant>
      <vt:variant>
        <vt:i4>1</vt:i4>
      </vt:variant>
      <vt:variant>
        <vt:lpstr>테마</vt:lpstr>
      </vt:variant>
      <vt:variant>
        <vt:i4>1</vt:i4>
      </vt:variant>
      <vt:variant>
        <vt:lpstr>슬라이드 제목</vt:lpstr>
      </vt:variant>
      <vt:variant>
        <vt:i4>45</vt:i4>
      </vt:variant>
    </vt:vector>
  </HeadingPairs>
  <TitlesOfParts>
    <vt:vector size="47" baseType="lpstr">
      <vt:lpstr>Arial</vt:lpstr>
      <vt:lpstr>Simple Light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전 세현</cp:lastModifiedBy>
  <cp:revision>2</cp:revision>
  <dcterms:modified xsi:type="dcterms:W3CDTF">2020-01-13T02:09:49Z</dcterms:modified>
</cp:coreProperties>
</file>